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5" r:id="rId1"/>
    <p:sldMasterId id="2147484442" r:id="rId2"/>
  </p:sldMasterIdLst>
  <p:notesMasterIdLst>
    <p:notesMasterId r:id="rId37"/>
  </p:notesMasterIdLst>
  <p:handoutMasterIdLst>
    <p:handoutMasterId r:id="rId38"/>
  </p:handoutMasterIdLst>
  <p:sldIdLst>
    <p:sldId id="399" r:id="rId3"/>
    <p:sldId id="574" r:id="rId4"/>
    <p:sldId id="425" r:id="rId5"/>
    <p:sldId id="575" r:id="rId6"/>
    <p:sldId id="576" r:id="rId7"/>
    <p:sldId id="577" r:id="rId8"/>
    <p:sldId id="578" r:id="rId9"/>
    <p:sldId id="579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607" r:id="rId23"/>
    <p:sldId id="592" r:id="rId24"/>
    <p:sldId id="594" r:id="rId25"/>
    <p:sldId id="593" r:id="rId26"/>
    <p:sldId id="595" r:id="rId27"/>
    <p:sldId id="448" r:id="rId28"/>
    <p:sldId id="596" r:id="rId29"/>
    <p:sldId id="597" r:id="rId30"/>
    <p:sldId id="598" r:id="rId31"/>
    <p:sldId id="599" r:id="rId32"/>
    <p:sldId id="600" r:id="rId33"/>
    <p:sldId id="601" r:id="rId34"/>
    <p:sldId id="455" r:id="rId35"/>
    <p:sldId id="608" r:id="rId36"/>
  </p:sldIdLst>
  <p:sldSz cx="9144000" cy="5143500" type="screen16x9"/>
  <p:notesSz cx="6858000" cy="9144000"/>
  <p:custDataLst>
    <p:tags r:id="rId3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6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5" autoAdjust="0"/>
    <p:restoredTop sz="95825" autoAdjust="0"/>
  </p:normalViewPr>
  <p:slideViewPr>
    <p:cSldViewPr snapToGrid="0">
      <p:cViewPr varScale="1">
        <p:scale>
          <a:sx n="114" d="100"/>
          <a:sy n="114" d="100"/>
        </p:scale>
        <p:origin x="-534" y="-102"/>
      </p:cViewPr>
      <p:guideLst>
        <p:guide orient="horz" pos="1486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09199654-335F-4186-94FE-81A8A658F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F5538E5-E09B-451A-A5F6-93FA867190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D283894-4390-457B-BD83-4A38F5C85C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8CED7BC-FDDA-4231-BC48-A469CDC3B6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/>
            </a:lvl1pPr>
          </a:lstStyle>
          <a:p>
            <a:fld id="{64EDBA6F-5925-4CA2-BE25-3A31DB1D56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17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5C8F8940-DFF4-41C7-B6AB-0FE488A45B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00330F1-5529-4741-8C46-8D37C33492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988" name="备注占位符 4">
            <a:extLst>
              <a:ext uri="{FF2B5EF4-FFF2-40B4-BE49-F238E27FC236}">
                <a16:creationId xmlns:a16="http://schemas.microsoft.com/office/drawing/2014/main" xmlns="" id="{77FE175F-631E-48A8-AF7C-00F28AA572CF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8542CD6-927D-4D32-BFF7-1E2E28EE2A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>
                <a:latin typeface="Arial" panose="020B0604020202020204" pitchFamily="34" charset="0"/>
                <a:ea typeface="黑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D5D5328-A34B-4067-9F0B-E08ACA958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ea typeface="黑体" panose="02010600030101010101" pitchFamily="2" charset="-122"/>
              </a:defRPr>
            </a:lvl1pPr>
          </a:lstStyle>
          <a:p>
            <a:fld id="{42821CBA-B143-4DAE-B877-1B95BB9DBF4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69639" name="Picture 2">
            <a:extLst>
              <a:ext uri="{FF2B5EF4-FFF2-40B4-BE49-F238E27FC236}">
                <a16:creationId xmlns:a16="http://schemas.microsoft.com/office/drawing/2014/main" xmlns="" id="{185C4463-ADBD-4190-BED3-FD2704F9A7C9}"/>
              </a:ext>
            </a:extLst>
          </p:cNvPr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81025"/>
            <a:ext cx="17478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Box 7">
            <a:extLst>
              <a:ext uri="{FF2B5EF4-FFF2-40B4-BE49-F238E27FC236}">
                <a16:creationId xmlns:a16="http://schemas.microsoft.com/office/drawing/2014/main" xmlns="" id="{0A80C90F-0609-4474-8A6E-B845D428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5" y="3690938"/>
            <a:ext cx="2449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r>
              <a:rPr lang="zh-CN" altLang="en-US">
                <a:solidFill>
                  <a:srgbClr val="CC00FF"/>
                </a:solidFill>
                <a:latin typeface="方正舒体" panose="02010601030101010101" pitchFamily="2" charset="-122"/>
                <a:ea typeface="方正舒体" panose="02010601030101010101" pitchFamily="2" charset="-122"/>
                <a:sym typeface="+mn-ea"/>
              </a:rPr>
              <a:t>七彩城就梦想</a:t>
            </a:r>
          </a:p>
        </p:txBody>
      </p:sp>
      <p:sp>
        <p:nvSpPr>
          <p:cNvPr id="9" name="幻灯片图像占位符 8">
            <a:extLst>
              <a:ext uri="{FF2B5EF4-FFF2-40B4-BE49-F238E27FC236}">
                <a16:creationId xmlns:a16="http://schemas.microsoft.com/office/drawing/2014/main" xmlns="" id="{0F078592-C333-4CA7-B883-F5C2B971D2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44582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>
            <a:extLst>
              <a:ext uri="{FF2B5EF4-FFF2-40B4-BE49-F238E27FC236}">
                <a16:creationId xmlns:a16="http://schemas.microsoft.com/office/drawing/2014/main" xmlns="" id="{4096FABF-7A7C-4976-8CF7-E454F132E95F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文本占位符 2">
            <a:extLst>
              <a:ext uri="{FF2B5EF4-FFF2-40B4-BE49-F238E27FC236}">
                <a16:creationId xmlns:a16="http://schemas.microsoft.com/office/drawing/2014/main" xmlns="" id="{0C4A3A8F-B418-4D57-ABBA-A3676DBC8C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19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>
            <a:extLst>
              <a:ext uri="{FF2B5EF4-FFF2-40B4-BE49-F238E27FC236}">
                <a16:creationId xmlns:a16="http://schemas.microsoft.com/office/drawing/2014/main" xmlns="" id="{25590608-C2B6-4695-BDE8-50EE45DE084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备注占位符 2">
            <a:extLst>
              <a:ext uri="{FF2B5EF4-FFF2-40B4-BE49-F238E27FC236}">
                <a16:creationId xmlns:a16="http://schemas.microsoft.com/office/drawing/2014/main" xmlns="" id="{72ECEBA6-D60A-4A90-AE00-C5BE8FC64F1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zh-CN" altLang="en-US" dirty="0">
              <a:ea typeface="黑体" panose="02010609060101010101" pitchFamily="49" charset="-122"/>
            </a:endParaRPr>
          </a:p>
        </p:txBody>
      </p:sp>
      <p:sp>
        <p:nvSpPr>
          <p:cNvPr id="102403" name="灯片编号占位符 3">
            <a:extLst>
              <a:ext uri="{FF2B5EF4-FFF2-40B4-BE49-F238E27FC236}">
                <a16:creationId xmlns:a16="http://schemas.microsoft.com/office/drawing/2014/main" xmlns="" id="{4638AB07-6680-425D-9104-586387F0CA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prstTxWarp prst="textNoShape">
              <a:avLst/>
            </a:prstTxWarp>
          </a:bodyPr>
          <a:lstStyle/>
          <a:p>
            <a:fld id="{555BC9AD-E8D1-49FB-AFE1-B351018AF4DA}" type="slidenum">
              <a:rPr lang="zh-CN" altLang="en-US" smtClean="0">
                <a:ea typeface="宋体" panose="02010600030101010101" pitchFamily="2" charset="-122"/>
              </a:rPr>
              <a:pPr/>
              <a:t>30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69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085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0058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49792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13330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333187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1001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98541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4416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36572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39919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8010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8652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60337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2702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91894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374300"/>
      </p:ext>
    </p:extLst>
  </p:cSld>
  <p:clrMapOvr>
    <a:masterClrMapping/>
  </p:clrMapOvr>
  <p:transition spd="slow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34911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74112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30271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B4C8A26-B7A8-4B57-A3CE-4223B9042675}"/>
              </a:ext>
            </a:extLst>
          </p:cNvPr>
          <p:cNvSpPr/>
          <p:nvPr userDrawn="1"/>
        </p:nvSpPr>
        <p:spPr>
          <a:xfrm>
            <a:off x="0" y="5092700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/>
          </a:p>
        </p:txBody>
      </p:sp>
      <p:grpSp>
        <p:nvGrpSpPr>
          <p:cNvPr id="2052" name="组合 2">
            <a:extLst>
              <a:ext uri="{FF2B5EF4-FFF2-40B4-BE49-F238E27FC236}">
                <a16:creationId xmlns:a16="http://schemas.microsoft.com/office/drawing/2014/main" xmlns="" id="{1E24D949-4FE7-4CD3-92C3-4437736D5A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2963" y="4668838"/>
            <a:ext cx="539750" cy="509587"/>
            <a:chOff x="8129100" y="4468960"/>
            <a:chExt cx="793376" cy="749228"/>
          </a:xfrm>
        </p:grpSpPr>
        <p:grpSp>
          <p:nvGrpSpPr>
            <p:cNvPr id="2053" name="组合 5">
              <a:extLst>
                <a:ext uri="{FF2B5EF4-FFF2-40B4-BE49-F238E27FC236}">
                  <a16:creationId xmlns:a16="http://schemas.microsoft.com/office/drawing/2014/main" xmlns="" id="{9173E13D-A9DA-4A8A-8E07-1D1FC1EA3FC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735440">
              <a:off x="8130274" y="4756936"/>
              <a:ext cx="460078" cy="462426"/>
              <a:chOff x="9691036" y="494501"/>
              <a:chExt cx="460078" cy="462426"/>
            </a:xfrm>
          </p:grpSpPr>
          <p:sp>
            <p:nvSpPr>
              <p:cNvPr id="2054" name="Freeform 304">
                <a:extLst>
                  <a:ext uri="{FF2B5EF4-FFF2-40B4-BE49-F238E27FC236}">
                    <a16:creationId xmlns:a16="http://schemas.microsoft.com/office/drawing/2014/main" xmlns="" id="{F76E6C39-4DCF-425D-B19D-FBE335868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1971" y="494501"/>
                <a:ext cx="359143" cy="361491"/>
              </a:xfrm>
              <a:custGeom>
                <a:avLst/>
                <a:gdLst>
                  <a:gd name="T0" fmla="*/ 28 w 171"/>
                  <a:gd name="T1" fmla="*/ 65 h 172"/>
                  <a:gd name="T2" fmla="*/ 106 w 171"/>
                  <a:gd name="T3" fmla="*/ 66 h 172"/>
                  <a:gd name="T4" fmla="*/ 107 w 171"/>
                  <a:gd name="T5" fmla="*/ 144 h 172"/>
                  <a:gd name="T6" fmla="*/ 134 w 171"/>
                  <a:gd name="T7" fmla="*/ 172 h 172"/>
                  <a:gd name="T8" fmla="*/ 135 w 171"/>
                  <a:gd name="T9" fmla="*/ 37 h 172"/>
                  <a:gd name="T10" fmla="*/ 0 w 171"/>
                  <a:gd name="T11" fmla="*/ 37 h 172"/>
                  <a:gd name="T12" fmla="*/ 28 w 171"/>
                  <a:gd name="T13" fmla="*/ 6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172">
                    <a:moveTo>
                      <a:pt x="28" y="65"/>
                    </a:moveTo>
                    <a:cubicBezTo>
                      <a:pt x="51" y="45"/>
                      <a:pt x="85" y="45"/>
                      <a:pt x="106" y="66"/>
                    </a:cubicBezTo>
                    <a:cubicBezTo>
                      <a:pt x="127" y="87"/>
                      <a:pt x="127" y="121"/>
                      <a:pt x="107" y="144"/>
                    </a:cubicBezTo>
                    <a:cubicBezTo>
                      <a:pt x="134" y="172"/>
                      <a:pt x="134" y="172"/>
                      <a:pt x="134" y="172"/>
                    </a:cubicBezTo>
                    <a:cubicBezTo>
                      <a:pt x="171" y="133"/>
                      <a:pt x="171" y="73"/>
                      <a:pt x="135" y="37"/>
                    </a:cubicBezTo>
                    <a:cubicBezTo>
                      <a:pt x="98" y="0"/>
                      <a:pt x="39" y="1"/>
                      <a:pt x="0" y="37"/>
                    </a:cubicBezTo>
                    <a:lnTo>
                      <a:pt x="28" y="65"/>
                    </a:lnTo>
                    <a:close/>
                  </a:path>
                </a:pathLst>
              </a:custGeom>
              <a:solidFill>
                <a:srgbClr val="FFB1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5" name="Freeform 305">
                <a:extLst>
                  <a:ext uri="{FF2B5EF4-FFF2-40B4-BE49-F238E27FC236}">
                    <a16:creationId xmlns:a16="http://schemas.microsoft.com/office/drawing/2014/main" xmlns="" id="{FCB76AC3-698B-4B30-881B-394F6A503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91036" y="523842"/>
                <a:ext cx="433085" cy="433085"/>
              </a:xfrm>
              <a:custGeom>
                <a:avLst/>
                <a:gdLst>
                  <a:gd name="T0" fmla="*/ 0 w 369"/>
                  <a:gd name="T1" fmla="*/ 63 h 369"/>
                  <a:gd name="T2" fmla="*/ 62 w 369"/>
                  <a:gd name="T3" fmla="*/ 0 h 369"/>
                  <a:gd name="T4" fmla="*/ 369 w 369"/>
                  <a:gd name="T5" fmla="*/ 307 h 369"/>
                  <a:gd name="T6" fmla="*/ 306 w 369"/>
                  <a:gd name="T7" fmla="*/ 369 h 369"/>
                  <a:gd name="T8" fmla="*/ 0 w 369"/>
                  <a:gd name="T9" fmla="*/ 6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369">
                    <a:moveTo>
                      <a:pt x="0" y="63"/>
                    </a:moveTo>
                    <a:lnTo>
                      <a:pt x="62" y="0"/>
                    </a:lnTo>
                    <a:lnTo>
                      <a:pt x="369" y="307"/>
                    </a:lnTo>
                    <a:lnTo>
                      <a:pt x="306" y="369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" name="Freeform 306">
                <a:extLst>
                  <a:ext uri="{FF2B5EF4-FFF2-40B4-BE49-F238E27FC236}">
                    <a16:creationId xmlns:a16="http://schemas.microsoft.com/office/drawing/2014/main" xmlns="" id="{7DB1773F-BE6E-403A-AC35-960035977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8489" y="900591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4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4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" name="Freeform 307">
                <a:extLst>
                  <a:ext uri="{FF2B5EF4-FFF2-40B4-BE49-F238E27FC236}">
                    <a16:creationId xmlns:a16="http://schemas.microsoft.com/office/drawing/2014/main" xmlns="" id="{A139D265-F66D-4BB4-A4EA-A29D811F2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5064" y="855991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8" name="Freeform 308">
                <a:extLst>
                  <a:ext uri="{FF2B5EF4-FFF2-40B4-BE49-F238E27FC236}">
                    <a16:creationId xmlns:a16="http://schemas.microsoft.com/office/drawing/2014/main" xmlns="" id="{1906712C-AE18-4FA8-B6A4-77BEF4388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5159" y="816087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9" name="Freeform 309">
                <a:extLst>
                  <a:ext uri="{FF2B5EF4-FFF2-40B4-BE49-F238E27FC236}">
                    <a16:creationId xmlns:a16="http://schemas.microsoft.com/office/drawing/2014/main" xmlns="" id="{8AC3FB16-55D9-4849-BEEF-EF63454A9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0560" y="772660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1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1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0" name="Freeform 310">
                <a:extLst>
                  <a:ext uri="{FF2B5EF4-FFF2-40B4-BE49-F238E27FC236}">
                    <a16:creationId xmlns:a16="http://schemas.microsoft.com/office/drawing/2014/main" xmlns="" id="{BE884BAB-C85E-42E2-8B91-45F4E85F9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3002" y="733930"/>
                <a:ext cx="29342" cy="29342"/>
              </a:xfrm>
              <a:custGeom>
                <a:avLst/>
                <a:gdLst>
                  <a:gd name="T0" fmla="*/ 0 w 25"/>
                  <a:gd name="T1" fmla="*/ 22 h 25"/>
                  <a:gd name="T2" fmla="*/ 21 w 25"/>
                  <a:gd name="T3" fmla="*/ 0 h 25"/>
                  <a:gd name="T4" fmla="*/ 25 w 25"/>
                  <a:gd name="T5" fmla="*/ 4 h 25"/>
                  <a:gd name="T6" fmla="*/ 3 w 25"/>
                  <a:gd name="T7" fmla="*/ 25 h 25"/>
                  <a:gd name="T8" fmla="*/ 0 w 25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3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1" name="Freeform 311">
                <a:extLst>
                  <a:ext uri="{FF2B5EF4-FFF2-40B4-BE49-F238E27FC236}">
                    <a16:creationId xmlns:a16="http://schemas.microsoft.com/office/drawing/2014/main" xmlns="" id="{AB38C237-973C-4344-A5AE-14D6A4C11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08403" y="690504"/>
                <a:ext cx="29342" cy="29342"/>
              </a:xfrm>
              <a:custGeom>
                <a:avLst/>
                <a:gdLst>
                  <a:gd name="T0" fmla="*/ 0 w 25"/>
                  <a:gd name="T1" fmla="*/ 21 h 25"/>
                  <a:gd name="T2" fmla="*/ 22 w 25"/>
                  <a:gd name="T3" fmla="*/ 0 h 25"/>
                  <a:gd name="T4" fmla="*/ 25 w 25"/>
                  <a:gd name="T5" fmla="*/ 3 h 25"/>
                  <a:gd name="T6" fmla="*/ 4 w 25"/>
                  <a:gd name="T7" fmla="*/ 25 h 25"/>
                  <a:gd name="T8" fmla="*/ 0 w 25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5">
                    <a:moveTo>
                      <a:pt x="0" y="21"/>
                    </a:moveTo>
                    <a:lnTo>
                      <a:pt x="22" y="0"/>
                    </a:lnTo>
                    <a:lnTo>
                      <a:pt x="25" y="3"/>
                    </a:lnTo>
                    <a:lnTo>
                      <a:pt x="4" y="2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2" name="Freeform 312">
                <a:extLst>
                  <a:ext uri="{FF2B5EF4-FFF2-40B4-BE49-F238E27FC236}">
                    <a16:creationId xmlns:a16="http://schemas.microsoft.com/office/drawing/2014/main" xmlns="" id="{E01572A1-709F-49A0-8D87-49C26E839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60282" y="643557"/>
                <a:ext cx="31689" cy="29342"/>
              </a:xfrm>
              <a:custGeom>
                <a:avLst/>
                <a:gdLst>
                  <a:gd name="T0" fmla="*/ 0 w 27"/>
                  <a:gd name="T1" fmla="*/ 22 h 25"/>
                  <a:gd name="T2" fmla="*/ 21 w 27"/>
                  <a:gd name="T3" fmla="*/ 0 h 25"/>
                  <a:gd name="T4" fmla="*/ 27 w 27"/>
                  <a:gd name="T5" fmla="*/ 4 h 25"/>
                  <a:gd name="T6" fmla="*/ 5 w 27"/>
                  <a:gd name="T7" fmla="*/ 25 h 25"/>
                  <a:gd name="T8" fmla="*/ 0 w 27"/>
                  <a:gd name="T9" fmla="*/ 2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5">
                    <a:moveTo>
                      <a:pt x="0" y="22"/>
                    </a:moveTo>
                    <a:lnTo>
                      <a:pt x="21" y="0"/>
                    </a:lnTo>
                    <a:lnTo>
                      <a:pt x="27" y="4"/>
                    </a:lnTo>
                    <a:lnTo>
                      <a:pt x="5" y="25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63" name="Freeform 313">
                <a:extLst>
                  <a:ext uri="{FF2B5EF4-FFF2-40B4-BE49-F238E27FC236}">
                    <a16:creationId xmlns:a16="http://schemas.microsoft.com/office/drawing/2014/main" xmlns="" id="{F21FC4A7-65CC-4AA6-BF22-D559BED8B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030" y="598957"/>
                <a:ext cx="29342" cy="30515"/>
              </a:xfrm>
              <a:custGeom>
                <a:avLst/>
                <a:gdLst>
                  <a:gd name="T0" fmla="*/ 0 w 25"/>
                  <a:gd name="T1" fmla="*/ 22 h 26"/>
                  <a:gd name="T2" fmla="*/ 21 w 25"/>
                  <a:gd name="T3" fmla="*/ 0 h 26"/>
                  <a:gd name="T4" fmla="*/ 25 w 25"/>
                  <a:gd name="T5" fmla="*/ 4 h 26"/>
                  <a:gd name="T6" fmla="*/ 4 w 25"/>
                  <a:gd name="T7" fmla="*/ 26 h 26"/>
                  <a:gd name="T8" fmla="*/ 0 w 25"/>
                  <a:gd name="T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6">
                    <a:moveTo>
                      <a:pt x="0" y="22"/>
                    </a:moveTo>
                    <a:lnTo>
                      <a:pt x="21" y="0"/>
                    </a:lnTo>
                    <a:lnTo>
                      <a:pt x="25" y="4"/>
                    </a:lnTo>
                    <a:lnTo>
                      <a:pt x="4" y="26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B85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064" name="组合 16">
              <a:extLst>
                <a:ext uri="{FF2B5EF4-FFF2-40B4-BE49-F238E27FC236}">
                  <a16:creationId xmlns:a16="http://schemas.microsoft.com/office/drawing/2014/main" xmlns="" id="{5B18BC48-736B-4C54-BEDA-0F1293F0E1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2109475">
              <a:off x="8808629" y="4468960"/>
              <a:ext cx="113847" cy="630261"/>
              <a:chOff x="10155809" y="569616"/>
              <a:chExt cx="113847" cy="630261"/>
            </a:xfrm>
          </p:grpSpPr>
          <p:sp>
            <p:nvSpPr>
              <p:cNvPr id="19477" name="Rectangle 315">
                <a:extLst>
                  <a:ext uri="{FF2B5EF4-FFF2-40B4-BE49-F238E27FC236}">
                    <a16:creationId xmlns:a16="http://schemas.microsoft.com/office/drawing/2014/main" xmlns="" id="{68FE20D8-5B84-4EE3-B4F5-FA54E5735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678" y="672113"/>
                <a:ext cx="114341" cy="424796"/>
              </a:xfrm>
              <a:prstGeom prst="rect">
                <a:avLst/>
              </a:prstGeom>
              <a:solidFill>
                <a:srgbClr val="FFB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8" name="Rectangle 316">
                <a:extLst>
                  <a:ext uri="{FF2B5EF4-FFF2-40B4-BE49-F238E27FC236}">
                    <a16:creationId xmlns:a16="http://schemas.microsoft.com/office/drawing/2014/main" xmlns="" id="{DE0A21D6-28B2-4A05-82E1-D18AC57BB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678" y="672113"/>
                <a:ext cx="114341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9" name="Rectangle 317">
                <a:extLst>
                  <a:ext uri="{FF2B5EF4-FFF2-40B4-BE49-F238E27FC236}">
                    <a16:creationId xmlns:a16="http://schemas.microsoft.com/office/drawing/2014/main" xmlns="" id="{A8EE056F-06E1-4CF7-A356-9E1A304A3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4974" y="669691"/>
                <a:ext cx="39670" cy="424796"/>
              </a:xfrm>
              <a:prstGeom prst="rect">
                <a:avLst/>
              </a:prstGeom>
              <a:solidFill>
                <a:srgbClr val="ED8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0" name="Rectangle 318">
                <a:extLst>
                  <a:ext uri="{FF2B5EF4-FFF2-40B4-BE49-F238E27FC236}">
                    <a16:creationId xmlns:a16="http://schemas.microsoft.com/office/drawing/2014/main" xmlns="" id="{87808C61-30B3-4AD1-B4D3-1E28AF194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354" y="666281"/>
                <a:ext cx="37336" cy="424796"/>
              </a:xfrm>
              <a:prstGeom prst="rect">
                <a:avLst/>
              </a:prstGeom>
              <a:solidFill>
                <a:srgbClr val="F89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1" name="Rectangle 319">
                <a:extLst>
                  <a:ext uri="{FF2B5EF4-FFF2-40B4-BE49-F238E27FC236}">
                    <a16:creationId xmlns:a16="http://schemas.microsoft.com/office/drawing/2014/main" xmlns="" id="{E4AA29C2-0033-40C1-9D1E-21CC92F59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2354" y="666281"/>
                <a:ext cx="37336" cy="4247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0" name="Freeform 320">
                <a:extLst>
                  <a:ext uri="{FF2B5EF4-FFF2-40B4-BE49-F238E27FC236}">
                    <a16:creationId xmlns:a16="http://schemas.microsoft.com/office/drawing/2014/main" xmlns="" id="{24FE9EA9-55C7-4419-B4F0-A0F4E7101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714" y="1170535"/>
                <a:ext cx="34037" cy="29342"/>
              </a:xfrm>
              <a:custGeom>
                <a:avLst/>
                <a:gdLst>
                  <a:gd name="T0" fmla="*/ 0 w 16"/>
                  <a:gd name="T1" fmla="*/ 2 h 14"/>
                  <a:gd name="T2" fmla="*/ 8 w 16"/>
                  <a:gd name="T3" fmla="*/ 14 h 14"/>
                  <a:gd name="T4" fmla="*/ 16 w 16"/>
                  <a:gd name="T5" fmla="*/ 2 h 14"/>
                  <a:gd name="T6" fmla="*/ 8 w 16"/>
                  <a:gd name="T7" fmla="*/ 0 h 14"/>
                  <a:gd name="T8" fmla="*/ 0 w 16"/>
                  <a:gd name="T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0" y="2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1"/>
                      <a:pt x="11" y="0"/>
                      <a:pt x="8" y="0"/>
                    </a:cubicBezTo>
                    <a:cubicBezTo>
                      <a:pt x="5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83" name="Rectangle 321">
                <a:extLst>
                  <a:ext uri="{FF2B5EF4-FFF2-40B4-BE49-F238E27FC236}">
                    <a16:creationId xmlns:a16="http://schemas.microsoft.com/office/drawing/2014/main" xmlns="" id="{B36C730E-4376-476E-9375-61A9F7A69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3262" y="630952"/>
                <a:ext cx="116674" cy="35010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4" name="Rectangle 322">
                <a:extLst>
                  <a:ext uri="{FF2B5EF4-FFF2-40B4-BE49-F238E27FC236}">
                    <a16:creationId xmlns:a16="http://schemas.microsoft.com/office/drawing/2014/main" xmlns="" id="{69444FA6-D01E-45F9-820B-2747CEEBA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4814" y="620520"/>
                <a:ext cx="114339" cy="32677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85" name="Rectangle 323">
                <a:extLst>
                  <a:ext uri="{FF2B5EF4-FFF2-40B4-BE49-F238E27FC236}">
                    <a16:creationId xmlns:a16="http://schemas.microsoft.com/office/drawing/2014/main" xmlns="" id="{FD6915FE-E5FD-434B-8B48-90D90052D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39930" y="618974"/>
                <a:ext cx="119008" cy="16338"/>
              </a:xfrm>
              <a:prstGeom prst="rect">
                <a:avLst/>
              </a:pr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en-US" altLang="zh-CN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4" name="Freeform 324">
                <a:extLst>
                  <a:ext uri="{FF2B5EF4-FFF2-40B4-BE49-F238E27FC236}">
                    <a16:creationId xmlns:a16="http://schemas.microsoft.com/office/drawing/2014/main" xmlns="" id="{CE180710-89DC-40BE-B854-D7E2AB3D2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5809" y="569616"/>
                <a:ext cx="113846" cy="50468"/>
              </a:xfrm>
              <a:custGeom>
                <a:avLst/>
                <a:gdLst>
                  <a:gd name="T0" fmla="*/ 27 w 54"/>
                  <a:gd name="T1" fmla="*/ 0 h 24"/>
                  <a:gd name="T2" fmla="*/ 0 w 54"/>
                  <a:gd name="T3" fmla="*/ 24 h 24"/>
                  <a:gd name="T4" fmla="*/ 54 w 54"/>
                  <a:gd name="T5" fmla="*/ 24 h 24"/>
                  <a:gd name="T6" fmla="*/ 27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27" y="0"/>
                    </a:moveTo>
                    <a:cubicBezTo>
                      <a:pt x="12" y="0"/>
                      <a:pt x="0" y="11"/>
                      <a:pt x="0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11"/>
                      <a:pt x="42" y="0"/>
                      <a:pt x="27" y="0"/>
                    </a:cubicBezTo>
                    <a:close/>
                  </a:path>
                </a:pathLst>
              </a:custGeom>
              <a:solidFill>
                <a:srgbClr val="E243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" name="Freeform 325">
                <a:extLst>
                  <a:ext uri="{FF2B5EF4-FFF2-40B4-BE49-F238E27FC236}">
                    <a16:creationId xmlns:a16="http://schemas.microsoft.com/office/drawing/2014/main" xmlns="" id="{17948FB3-AC8D-45AF-9603-79B77009C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5809" y="1077815"/>
                <a:ext cx="113846" cy="96241"/>
              </a:xfrm>
              <a:custGeom>
                <a:avLst/>
                <a:gdLst>
                  <a:gd name="T0" fmla="*/ 19 w 54"/>
                  <a:gd name="T1" fmla="*/ 46 h 46"/>
                  <a:gd name="T2" fmla="*/ 27 w 54"/>
                  <a:gd name="T3" fmla="*/ 44 h 46"/>
                  <a:gd name="T4" fmla="*/ 35 w 54"/>
                  <a:gd name="T5" fmla="*/ 46 h 46"/>
                  <a:gd name="T6" fmla="*/ 54 w 54"/>
                  <a:gd name="T7" fmla="*/ 8 h 46"/>
                  <a:gd name="T8" fmla="*/ 45 w 54"/>
                  <a:gd name="T9" fmla="*/ 0 h 46"/>
                  <a:gd name="T10" fmla="*/ 36 w 54"/>
                  <a:gd name="T11" fmla="*/ 8 h 46"/>
                  <a:gd name="T12" fmla="*/ 27 w 54"/>
                  <a:gd name="T13" fmla="*/ 0 h 46"/>
                  <a:gd name="T14" fmla="*/ 18 w 54"/>
                  <a:gd name="T15" fmla="*/ 8 h 46"/>
                  <a:gd name="T16" fmla="*/ 9 w 54"/>
                  <a:gd name="T17" fmla="*/ 0 h 46"/>
                  <a:gd name="T18" fmla="*/ 0 w 54"/>
                  <a:gd name="T19" fmla="*/ 8 h 46"/>
                  <a:gd name="T20" fmla="*/ 19 w 54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46">
                    <a:moveTo>
                      <a:pt x="19" y="46"/>
                    </a:moveTo>
                    <a:cubicBezTo>
                      <a:pt x="21" y="45"/>
                      <a:pt x="24" y="44"/>
                      <a:pt x="27" y="44"/>
                    </a:cubicBezTo>
                    <a:cubicBezTo>
                      <a:pt x="30" y="44"/>
                      <a:pt x="32" y="45"/>
                      <a:pt x="35" y="4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4"/>
                      <a:pt x="50" y="0"/>
                      <a:pt x="45" y="0"/>
                    </a:cubicBezTo>
                    <a:cubicBezTo>
                      <a:pt x="40" y="0"/>
                      <a:pt x="36" y="4"/>
                      <a:pt x="36" y="8"/>
                    </a:cubicBezTo>
                    <a:cubicBezTo>
                      <a:pt x="36" y="4"/>
                      <a:pt x="32" y="0"/>
                      <a:pt x="27" y="0"/>
                    </a:cubicBezTo>
                    <a:cubicBezTo>
                      <a:pt x="22" y="0"/>
                      <a:pt x="18" y="4"/>
                      <a:pt x="18" y="8"/>
                    </a:cubicBezTo>
                    <a:cubicBezTo>
                      <a:pt x="18" y="4"/>
                      <a:pt x="14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lnTo>
                      <a:pt x="19" y="46"/>
                    </a:lnTo>
                    <a:close/>
                  </a:path>
                </a:pathLst>
              </a:custGeom>
              <a:solidFill>
                <a:srgbClr val="F4C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076" name="组合 1">
            <a:extLst>
              <a:ext uri="{FF2B5EF4-FFF2-40B4-BE49-F238E27FC236}">
                <a16:creationId xmlns:a16="http://schemas.microsoft.com/office/drawing/2014/main" xmlns="" id="{85E7667C-A21B-41DE-BAA4-AD03E073E0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800" y="4668838"/>
            <a:ext cx="755650" cy="417512"/>
            <a:chOff x="50446" y="4572401"/>
            <a:chExt cx="938635" cy="517558"/>
          </a:xfrm>
        </p:grpSpPr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44C92C9-3F7E-49C8-B42B-EC346C9FD33D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78" name="组合 28">
              <a:extLst>
                <a:ext uri="{FF2B5EF4-FFF2-40B4-BE49-F238E27FC236}">
                  <a16:creationId xmlns:a16="http://schemas.microsoft.com/office/drawing/2014/main" xmlns="" id="{63C6ADB7-EACA-452D-A8F6-D9D6259FBFB1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19464" name="Rectangle 169">
                <a:extLst>
                  <a:ext uri="{FF2B5EF4-FFF2-40B4-BE49-F238E27FC236}">
                    <a16:creationId xmlns:a16="http://schemas.microsoft.com/office/drawing/2014/main" xmlns="" id="{61557E33-2413-48F5-94B8-9E6B8D5B4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5" name="Rectangle 170">
                <a:extLst>
                  <a:ext uri="{FF2B5EF4-FFF2-40B4-BE49-F238E27FC236}">
                    <a16:creationId xmlns:a16="http://schemas.microsoft.com/office/drawing/2014/main" xmlns="" id="{EE2AC523-1223-40B3-A179-5FB3CFB9F9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6" name="Rectangle 171">
                <a:extLst>
                  <a:ext uri="{FF2B5EF4-FFF2-40B4-BE49-F238E27FC236}">
                    <a16:creationId xmlns:a16="http://schemas.microsoft.com/office/drawing/2014/main" xmlns="" id="{B47F71D5-2EC2-48FB-8AFF-BFF8EE8C4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7" name="Rectangle 172">
                <a:extLst>
                  <a:ext uri="{FF2B5EF4-FFF2-40B4-BE49-F238E27FC236}">
                    <a16:creationId xmlns:a16="http://schemas.microsoft.com/office/drawing/2014/main" xmlns="" id="{A6C2378B-3543-4411-94D8-FF115C552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8" name="Rectangle 173">
                <a:extLst>
                  <a:ext uri="{FF2B5EF4-FFF2-40B4-BE49-F238E27FC236}">
                    <a16:creationId xmlns:a16="http://schemas.microsoft.com/office/drawing/2014/main" xmlns="" id="{B55C2A91-E5C0-42FB-9D93-18F5D0A0C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69" name="Rectangle 174">
                <a:extLst>
                  <a:ext uri="{FF2B5EF4-FFF2-40B4-BE49-F238E27FC236}">
                    <a16:creationId xmlns:a16="http://schemas.microsoft.com/office/drawing/2014/main" xmlns="" id="{F07DD435-D526-4864-8BB3-D818B4F5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0" name="Rectangle 175">
                <a:extLst>
                  <a:ext uri="{FF2B5EF4-FFF2-40B4-BE49-F238E27FC236}">
                    <a16:creationId xmlns:a16="http://schemas.microsoft.com/office/drawing/2014/main" xmlns="" id="{6FFD7139-CC2D-4294-A9F5-FB4874A55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1" name="Rectangle 176">
                <a:extLst>
                  <a:ext uri="{FF2B5EF4-FFF2-40B4-BE49-F238E27FC236}">
                    <a16:creationId xmlns:a16="http://schemas.microsoft.com/office/drawing/2014/main" xmlns="" id="{B5E5646D-666D-48A1-8B6E-078147C79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72" name="Rectangle 177">
                <a:extLst>
                  <a:ext uri="{FF2B5EF4-FFF2-40B4-BE49-F238E27FC236}">
                    <a16:creationId xmlns:a16="http://schemas.microsoft.com/office/drawing/2014/main" xmlns="" id="{1E9EFEB8-04DA-4904-9F95-76072AB2D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8" name="Freeform 178">
                <a:extLst>
                  <a:ext uri="{FF2B5EF4-FFF2-40B4-BE49-F238E27FC236}">
                    <a16:creationId xmlns:a16="http://schemas.microsoft.com/office/drawing/2014/main" xmlns="" id="{524C65D4-E882-4CE5-9FD4-716D91D407B8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6531804" y="2008188"/>
                <a:ext cx="962025" cy="962025"/>
              </a:xfrm>
              <a:custGeom>
                <a:avLst/>
                <a:gdLst>
                  <a:gd name="T0" fmla="*/ 284 w 606"/>
                  <a:gd name="T1" fmla="*/ 0 h 606"/>
                  <a:gd name="T2" fmla="*/ 265 w 606"/>
                  <a:gd name="T3" fmla="*/ 0 h 606"/>
                  <a:gd name="T4" fmla="*/ 0 w 606"/>
                  <a:gd name="T5" fmla="*/ 455 h 606"/>
                  <a:gd name="T6" fmla="*/ 0 w 606"/>
                  <a:gd name="T7" fmla="*/ 474 h 606"/>
                  <a:gd name="T8" fmla="*/ 265 w 606"/>
                  <a:gd name="T9" fmla="*/ 606 h 606"/>
                  <a:gd name="T10" fmla="*/ 284 w 606"/>
                  <a:gd name="T11" fmla="*/ 606 h 606"/>
                  <a:gd name="T12" fmla="*/ 606 w 606"/>
                  <a:gd name="T13" fmla="*/ 474 h 606"/>
                  <a:gd name="T14" fmla="*/ 606 w 606"/>
                  <a:gd name="T15" fmla="*/ 455 h 606"/>
                  <a:gd name="T16" fmla="*/ 284 w 606"/>
                  <a:gd name="T17" fmla="*/ 0 h 606"/>
                  <a:gd name="T18" fmla="*/ 587 w 606"/>
                  <a:gd name="T19" fmla="*/ 462 h 606"/>
                  <a:gd name="T20" fmla="*/ 279 w 606"/>
                  <a:gd name="T21" fmla="*/ 587 h 606"/>
                  <a:gd name="T22" fmla="*/ 270 w 606"/>
                  <a:gd name="T23" fmla="*/ 587 h 606"/>
                  <a:gd name="T24" fmla="*/ 18 w 606"/>
                  <a:gd name="T25" fmla="*/ 462 h 606"/>
                  <a:gd name="T26" fmla="*/ 18 w 606"/>
                  <a:gd name="T27" fmla="*/ 459 h 606"/>
                  <a:gd name="T28" fmla="*/ 274 w 606"/>
                  <a:gd name="T29" fmla="*/ 21 h 606"/>
                  <a:gd name="T30" fmla="*/ 587 w 606"/>
                  <a:gd name="T31" fmla="*/ 462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474" name="Rectangle 179">
                <a:extLst>
                  <a:ext uri="{FF2B5EF4-FFF2-40B4-BE49-F238E27FC236}">
                    <a16:creationId xmlns:a16="http://schemas.microsoft.com/office/drawing/2014/main" xmlns="" id="{D03D5973-E177-428D-B8FA-C825FCDBD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090" name="文本框 1">
            <a:extLst>
              <a:ext uri="{FF2B5EF4-FFF2-40B4-BE49-F238E27FC236}">
                <a16:creationId xmlns:a16="http://schemas.microsoft.com/office/drawing/2014/main" xmlns="" id="{B19E7DDD-234C-4D49-B552-D73F369D6CF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46562" y="10353"/>
            <a:ext cx="19960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14.3 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因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式分</a:t>
            </a:r>
            <a:r>
              <a:rPr lang="zh-CN" altLang="en-US" sz="2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</a:t>
            </a:r>
            <a:r>
              <a:rPr lang="en-US" altLang="zh-CN" sz="2000" b="1" dirty="0" smtClean="0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3" name="Picture 2" descr="C:\Users\Administrator\Desktop\初中七彩课堂图标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0" r:id="rId2"/>
    <p:sldLayoutId id="2147484369" r:id="rId3"/>
    <p:sldLayoutId id="2147484367" r:id="rId4"/>
    <p:sldLayoutId id="2147484365" r:id="rId5"/>
    <p:sldLayoutId id="2147484432" r:id="rId6"/>
    <p:sldLayoutId id="2147484433" r:id="rId7"/>
    <p:sldLayoutId id="2147484364" r:id="rId8"/>
    <p:sldLayoutId id="2147484363" r:id="rId9"/>
    <p:sldLayoutId id="2147484434" r:id="rId10"/>
    <p:sldLayoutId id="2147484435" r:id="rId11"/>
    <p:sldLayoutId id="2147484360" r:id="rId12"/>
    <p:sldLayoutId id="2147484436" r:id="rId13"/>
    <p:sldLayoutId id="2147484437" r:id="rId14"/>
    <p:sldLayoutId id="2147484438" r:id="rId15"/>
    <p:sldLayoutId id="2147484439" r:id="rId16"/>
    <p:sldLayoutId id="2147484440" r:id="rId17"/>
    <p:sldLayoutId id="2147484441" r:id="rId18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5094288"/>
            <a:ext cx="9144000" cy="5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kumimoji="1"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1"/>
          <p:cNvGrpSpPr>
            <a:grpSpLocks noChangeAspect="1"/>
          </p:cNvGrpSpPr>
          <p:nvPr userDrawn="1"/>
        </p:nvGrpSpPr>
        <p:grpSpPr>
          <a:xfrm>
            <a:off x="50800" y="4670425"/>
            <a:ext cx="755650" cy="417513"/>
            <a:chOff x="50446" y="4572401"/>
            <a:chExt cx="938635" cy="517558"/>
          </a:xfrm>
        </p:grpSpPr>
        <p:sp>
          <p:nvSpPr>
            <p:cNvPr id="31" name="Freeform 60"/>
            <p:cNvSpPr>
              <a:spLocks noChangeAspect="1" noEditPoints="1"/>
            </p:cNvSpPr>
            <p:nvPr/>
          </p:nvSpPr>
          <p:spPr bwMode="auto">
            <a:xfrm>
              <a:off x="50446" y="4572401"/>
              <a:ext cx="502841" cy="501815"/>
            </a:xfrm>
            <a:custGeom>
              <a:avLst/>
              <a:gdLst>
                <a:gd name="T0" fmla="*/ 0 w 196"/>
                <a:gd name="T1" fmla="*/ 30 h 196"/>
                <a:gd name="T2" fmla="*/ 196 w 196"/>
                <a:gd name="T3" fmla="*/ 165 h 196"/>
                <a:gd name="T4" fmla="*/ 8 w 196"/>
                <a:gd name="T5" fmla="*/ 30 h 196"/>
                <a:gd name="T6" fmla="*/ 26 w 196"/>
                <a:gd name="T7" fmla="*/ 18 h 196"/>
                <a:gd name="T8" fmla="*/ 8 w 196"/>
                <a:gd name="T9" fmla="*/ 30 h 196"/>
                <a:gd name="T10" fmla="*/ 22 w 196"/>
                <a:gd name="T11" fmla="*/ 30 h 196"/>
                <a:gd name="T12" fmla="*/ 20 w 196"/>
                <a:gd name="T13" fmla="*/ 42 h 196"/>
                <a:gd name="T14" fmla="*/ 22 w 196"/>
                <a:gd name="T15" fmla="*/ 46 h 196"/>
                <a:gd name="T16" fmla="*/ 42 w 196"/>
                <a:gd name="T17" fmla="*/ 34 h 196"/>
                <a:gd name="T18" fmla="*/ 22 w 196"/>
                <a:gd name="T19" fmla="*/ 46 h 196"/>
                <a:gd name="T20" fmla="*/ 38 w 196"/>
                <a:gd name="T21" fmla="*/ 46 h 196"/>
                <a:gd name="T22" fmla="*/ 34 w 196"/>
                <a:gd name="T23" fmla="*/ 57 h 196"/>
                <a:gd name="T24" fmla="*/ 38 w 196"/>
                <a:gd name="T25" fmla="*/ 61 h 196"/>
                <a:gd name="T26" fmla="*/ 58 w 196"/>
                <a:gd name="T27" fmla="*/ 49 h 196"/>
                <a:gd name="T28" fmla="*/ 38 w 196"/>
                <a:gd name="T29" fmla="*/ 61 h 196"/>
                <a:gd name="T30" fmla="*/ 54 w 196"/>
                <a:gd name="T31" fmla="*/ 61 h 196"/>
                <a:gd name="T32" fmla="*/ 50 w 196"/>
                <a:gd name="T33" fmla="*/ 73 h 196"/>
                <a:gd name="T34" fmla="*/ 54 w 196"/>
                <a:gd name="T35" fmla="*/ 76 h 196"/>
                <a:gd name="T36" fmla="*/ 73 w 196"/>
                <a:gd name="T37" fmla="*/ 65 h 196"/>
                <a:gd name="T38" fmla="*/ 54 w 196"/>
                <a:gd name="T39" fmla="*/ 76 h 196"/>
                <a:gd name="T40" fmla="*/ 69 w 196"/>
                <a:gd name="T41" fmla="*/ 76 h 196"/>
                <a:gd name="T42" fmla="*/ 65 w 196"/>
                <a:gd name="T43" fmla="*/ 88 h 196"/>
                <a:gd name="T44" fmla="*/ 69 w 196"/>
                <a:gd name="T45" fmla="*/ 91 h 196"/>
                <a:gd name="T46" fmla="*/ 89 w 196"/>
                <a:gd name="T47" fmla="*/ 80 h 196"/>
                <a:gd name="T48" fmla="*/ 69 w 196"/>
                <a:gd name="T49" fmla="*/ 91 h 196"/>
                <a:gd name="T50" fmla="*/ 85 w 196"/>
                <a:gd name="T51" fmla="*/ 91 h 196"/>
                <a:gd name="T52" fmla="*/ 81 w 196"/>
                <a:gd name="T53" fmla="*/ 103 h 196"/>
                <a:gd name="T54" fmla="*/ 85 w 196"/>
                <a:gd name="T55" fmla="*/ 107 h 196"/>
                <a:gd name="T56" fmla="*/ 104 w 196"/>
                <a:gd name="T57" fmla="*/ 95 h 196"/>
                <a:gd name="T58" fmla="*/ 85 w 196"/>
                <a:gd name="T59" fmla="*/ 107 h 196"/>
                <a:gd name="T60" fmla="*/ 100 w 196"/>
                <a:gd name="T61" fmla="*/ 107 h 196"/>
                <a:gd name="T62" fmla="*/ 96 w 196"/>
                <a:gd name="T63" fmla="*/ 119 h 196"/>
                <a:gd name="T64" fmla="*/ 100 w 196"/>
                <a:gd name="T65" fmla="*/ 123 h 196"/>
                <a:gd name="T66" fmla="*/ 119 w 196"/>
                <a:gd name="T67" fmla="*/ 111 h 196"/>
                <a:gd name="T68" fmla="*/ 100 w 196"/>
                <a:gd name="T69" fmla="*/ 123 h 196"/>
                <a:gd name="T70" fmla="*/ 115 w 196"/>
                <a:gd name="T71" fmla="*/ 123 h 196"/>
                <a:gd name="T72" fmla="*/ 111 w 196"/>
                <a:gd name="T73" fmla="*/ 133 h 196"/>
                <a:gd name="T74" fmla="*/ 115 w 196"/>
                <a:gd name="T75" fmla="*/ 137 h 196"/>
                <a:gd name="T76" fmla="*/ 135 w 196"/>
                <a:gd name="T77" fmla="*/ 127 h 196"/>
                <a:gd name="T78" fmla="*/ 115 w 196"/>
                <a:gd name="T79" fmla="*/ 137 h 196"/>
                <a:gd name="T80" fmla="*/ 131 w 196"/>
                <a:gd name="T81" fmla="*/ 137 h 196"/>
                <a:gd name="T82" fmla="*/ 127 w 196"/>
                <a:gd name="T83" fmla="*/ 149 h 196"/>
                <a:gd name="T84" fmla="*/ 131 w 196"/>
                <a:gd name="T85" fmla="*/ 153 h 196"/>
                <a:gd name="T86" fmla="*/ 149 w 196"/>
                <a:gd name="T87" fmla="*/ 141 h 196"/>
                <a:gd name="T88" fmla="*/ 131 w 196"/>
                <a:gd name="T89" fmla="*/ 153 h 196"/>
                <a:gd name="T90" fmla="*/ 147 w 196"/>
                <a:gd name="T91" fmla="*/ 153 h 196"/>
                <a:gd name="T92" fmla="*/ 143 w 196"/>
                <a:gd name="T93" fmla="*/ 165 h 196"/>
                <a:gd name="T94" fmla="*/ 147 w 196"/>
                <a:gd name="T95" fmla="*/ 169 h 196"/>
                <a:gd name="T96" fmla="*/ 165 w 196"/>
                <a:gd name="T97" fmla="*/ 157 h 196"/>
                <a:gd name="T98" fmla="*/ 147 w 196"/>
                <a:gd name="T99" fmla="*/ 169 h 196"/>
                <a:gd name="T100" fmla="*/ 161 w 196"/>
                <a:gd name="T101" fmla="*/ 169 h 196"/>
                <a:gd name="T102" fmla="*/ 157 w 196"/>
                <a:gd name="T103" fmla="*/ 180 h 196"/>
                <a:gd name="T104" fmla="*/ 161 w 196"/>
                <a:gd name="T105" fmla="*/ 184 h 196"/>
                <a:gd name="T106" fmla="*/ 181 w 196"/>
                <a:gd name="T107" fmla="*/ 173 h 196"/>
                <a:gd name="T108" fmla="*/ 161 w 196"/>
                <a:gd name="T109" fmla="*/ 18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196">
                  <a:moveTo>
                    <a:pt x="30" y="0"/>
                  </a:moveTo>
                  <a:lnTo>
                    <a:pt x="0" y="30"/>
                  </a:lnTo>
                  <a:lnTo>
                    <a:pt x="165" y="196"/>
                  </a:lnTo>
                  <a:lnTo>
                    <a:pt x="196" y="165"/>
                  </a:lnTo>
                  <a:lnTo>
                    <a:pt x="30" y="0"/>
                  </a:lnTo>
                  <a:close/>
                  <a:moveTo>
                    <a:pt x="8" y="30"/>
                  </a:moveTo>
                  <a:lnTo>
                    <a:pt x="22" y="14"/>
                  </a:lnTo>
                  <a:lnTo>
                    <a:pt x="26" y="18"/>
                  </a:lnTo>
                  <a:lnTo>
                    <a:pt x="12" y="34"/>
                  </a:lnTo>
                  <a:lnTo>
                    <a:pt x="8" y="30"/>
                  </a:lnTo>
                  <a:close/>
                  <a:moveTo>
                    <a:pt x="16" y="38"/>
                  </a:moveTo>
                  <a:lnTo>
                    <a:pt x="22" y="30"/>
                  </a:lnTo>
                  <a:lnTo>
                    <a:pt x="26" y="34"/>
                  </a:lnTo>
                  <a:lnTo>
                    <a:pt x="20" y="42"/>
                  </a:lnTo>
                  <a:lnTo>
                    <a:pt x="16" y="38"/>
                  </a:lnTo>
                  <a:close/>
                  <a:moveTo>
                    <a:pt x="22" y="46"/>
                  </a:moveTo>
                  <a:lnTo>
                    <a:pt x="38" y="30"/>
                  </a:lnTo>
                  <a:lnTo>
                    <a:pt x="42" y="34"/>
                  </a:lnTo>
                  <a:lnTo>
                    <a:pt x="26" y="49"/>
                  </a:lnTo>
                  <a:lnTo>
                    <a:pt x="22" y="46"/>
                  </a:lnTo>
                  <a:close/>
                  <a:moveTo>
                    <a:pt x="30" y="53"/>
                  </a:moveTo>
                  <a:lnTo>
                    <a:pt x="38" y="46"/>
                  </a:lnTo>
                  <a:lnTo>
                    <a:pt x="42" y="49"/>
                  </a:lnTo>
                  <a:lnTo>
                    <a:pt x="34" y="57"/>
                  </a:lnTo>
                  <a:lnTo>
                    <a:pt x="30" y="53"/>
                  </a:lnTo>
                  <a:close/>
                  <a:moveTo>
                    <a:pt x="38" y="61"/>
                  </a:moveTo>
                  <a:lnTo>
                    <a:pt x="54" y="46"/>
                  </a:lnTo>
                  <a:lnTo>
                    <a:pt x="58" y="49"/>
                  </a:lnTo>
                  <a:lnTo>
                    <a:pt x="42" y="65"/>
                  </a:lnTo>
                  <a:lnTo>
                    <a:pt x="38" y="61"/>
                  </a:lnTo>
                  <a:close/>
                  <a:moveTo>
                    <a:pt x="46" y="69"/>
                  </a:moveTo>
                  <a:lnTo>
                    <a:pt x="54" y="61"/>
                  </a:lnTo>
                  <a:lnTo>
                    <a:pt x="58" y="65"/>
                  </a:lnTo>
                  <a:lnTo>
                    <a:pt x="50" y="73"/>
                  </a:lnTo>
                  <a:lnTo>
                    <a:pt x="46" y="69"/>
                  </a:lnTo>
                  <a:close/>
                  <a:moveTo>
                    <a:pt x="54" y="76"/>
                  </a:moveTo>
                  <a:lnTo>
                    <a:pt x="69" y="61"/>
                  </a:lnTo>
                  <a:lnTo>
                    <a:pt x="73" y="65"/>
                  </a:lnTo>
                  <a:lnTo>
                    <a:pt x="58" y="80"/>
                  </a:lnTo>
                  <a:lnTo>
                    <a:pt x="54" y="76"/>
                  </a:lnTo>
                  <a:close/>
                  <a:moveTo>
                    <a:pt x="62" y="84"/>
                  </a:moveTo>
                  <a:lnTo>
                    <a:pt x="69" y="76"/>
                  </a:lnTo>
                  <a:lnTo>
                    <a:pt x="73" y="80"/>
                  </a:lnTo>
                  <a:lnTo>
                    <a:pt x="65" y="88"/>
                  </a:lnTo>
                  <a:lnTo>
                    <a:pt x="62" y="84"/>
                  </a:lnTo>
                  <a:close/>
                  <a:moveTo>
                    <a:pt x="69" y="91"/>
                  </a:moveTo>
                  <a:lnTo>
                    <a:pt x="85" y="76"/>
                  </a:lnTo>
                  <a:lnTo>
                    <a:pt x="89" y="80"/>
                  </a:lnTo>
                  <a:lnTo>
                    <a:pt x="73" y="95"/>
                  </a:lnTo>
                  <a:lnTo>
                    <a:pt x="69" y="91"/>
                  </a:lnTo>
                  <a:close/>
                  <a:moveTo>
                    <a:pt x="77" y="99"/>
                  </a:moveTo>
                  <a:lnTo>
                    <a:pt x="85" y="91"/>
                  </a:lnTo>
                  <a:lnTo>
                    <a:pt x="89" y="95"/>
                  </a:lnTo>
                  <a:lnTo>
                    <a:pt x="81" y="103"/>
                  </a:lnTo>
                  <a:lnTo>
                    <a:pt x="77" y="99"/>
                  </a:lnTo>
                  <a:close/>
                  <a:moveTo>
                    <a:pt x="85" y="107"/>
                  </a:moveTo>
                  <a:lnTo>
                    <a:pt x="100" y="91"/>
                  </a:lnTo>
                  <a:lnTo>
                    <a:pt x="104" y="95"/>
                  </a:lnTo>
                  <a:lnTo>
                    <a:pt x="89" y="111"/>
                  </a:lnTo>
                  <a:lnTo>
                    <a:pt x="85" y="107"/>
                  </a:lnTo>
                  <a:close/>
                  <a:moveTo>
                    <a:pt x="93" y="115"/>
                  </a:moveTo>
                  <a:lnTo>
                    <a:pt x="100" y="107"/>
                  </a:lnTo>
                  <a:lnTo>
                    <a:pt x="104" y="111"/>
                  </a:lnTo>
                  <a:lnTo>
                    <a:pt x="96" y="119"/>
                  </a:lnTo>
                  <a:lnTo>
                    <a:pt x="93" y="115"/>
                  </a:lnTo>
                  <a:close/>
                  <a:moveTo>
                    <a:pt x="100" y="123"/>
                  </a:moveTo>
                  <a:lnTo>
                    <a:pt x="115" y="107"/>
                  </a:lnTo>
                  <a:lnTo>
                    <a:pt x="119" y="111"/>
                  </a:lnTo>
                  <a:lnTo>
                    <a:pt x="104" y="127"/>
                  </a:lnTo>
                  <a:lnTo>
                    <a:pt x="100" y="123"/>
                  </a:lnTo>
                  <a:close/>
                  <a:moveTo>
                    <a:pt x="108" y="131"/>
                  </a:moveTo>
                  <a:lnTo>
                    <a:pt x="115" y="123"/>
                  </a:lnTo>
                  <a:lnTo>
                    <a:pt x="119" y="127"/>
                  </a:lnTo>
                  <a:lnTo>
                    <a:pt x="111" y="133"/>
                  </a:lnTo>
                  <a:lnTo>
                    <a:pt x="108" y="131"/>
                  </a:lnTo>
                  <a:close/>
                  <a:moveTo>
                    <a:pt x="115" y="137"/>
                  </a:moveTo>
                  <a:lnTo>
                    <a:pt x="131" y="123"/>
                  </a:lnTo>
                  <a:lnTo>
                    <a:pt x="135" y="127"/>
                  </a:lnTo>
                  <a:lnTo>
                    <a:pt x="119" y="141"/>
                  </a:lnTo>
                  <a:lnTo>
                    <a:pt x="115" y="137"/>
                  </a:lnTo>
                  <a:close/>
                  <a:moveTo>
                    <a:pt x="123" y="145"/>
                  </a:moveTo>
                  <a:lnTo>
                    <a:pt x="131" y="137"/>
                  </a:lnTo>
                  <a:lnTo>
                    <a:pt x="135" y="141"/>
                  </a:lnTo>
                  <a:lnTo>
                    <a:pt x="127" y="149"/>
                  </a:lnTo>
                  <a:lnTo>
                    <a:pt x="123" y="145"/>
                  </a:lnTo>
                  <a:close/>
                  <a:moveTo>
                    <a:pt x="131" y="153"/>
                  </a:moveTo>
                  <a:lnTo>
                    <a:pt x="147" y="137"/>
                  </a:lnTo>
                  <a:lnTo>
                    <a:pt x="149" y="141"/>
                  </a:lnTo>
                  <a:lnTo>
                    <a:pt x="135" y="157"/>
                  </a:lnTo>
                  <a:lnTo>
                    <a:pt x="131" y="153"/>
                  </a:lnTo>
                  <a:close/>
                  <a:moveTo>
                    <a:pt x="139" y="161"/>
                  </a:moveTo>
                  <a:lnTo>
                    <a:pt x="147" y="153"/>
                  </a:lnTo>
                  <a:lnTo>
                    <a:pt x="149" y="157"/>
                  </a:lnTo>
                  <a:lnTo>
                    <a:pt x="143" y="165"/>
                  </a:lnTo>
                  <a:lnTo>
                    <a:pt x="139" y="161"/>
                  </a:lnTo>
                  <a:close/>
                  <a:moveTo>
                    <a:pt x="147" y="169"/>
                  </a:moveTo>
                  <a:lnTo>
                    <a:pt x="161" y="153"/>
                  </a:lnTo>
                  <a:lnTo>
                    <a:pt x="165" y="157"/>
                  </a:lnTo>
                  <a:lnTo>
                    <a:pt x="149" y="173"/>
                  </a:lnTo>
                  <a:lnTo>
                    <a:pt x="147" y="169"/>
                  </a:lnTo>
                  <a:close/>
                  <a:moveTo>
                    <a:pt x="153" y="176"/>
                  </a:moveTo>
                  <a:lnTo>
                    <a:pt x="161" y="169"/>
                  </a:lnTo>
                  <a:lnTo>
                    <a:pt x="165" y="173"/>
                  </a:lnTo>
                  <a:lnTo>
                    <a:pt x="157" y="180"/>
                  </a:lnTo>
                  <a:lnTo>
                    <a:pt x="153" y="176"/>
                  </a:lnTo>
                  <a:close/>
                  <a:moveTo>
                    <a:pt x="161" y="184"/>
                  </a:moveTo>
                  <a:lnTo>
                    <a:pt x="177" y="169"/>
                  </a:lnTo>
                  <a:lnTo>
                    <a:pt x="181" y="173"/>
                  </a:lnTo>
                  <a:lnTo>
                    <a:pt x="165" y="188"/>
                  </a:lnTo>
                  <a:lnTo>
                    <a:pt x="161" y="18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28"/>
            <p:cNvGrpSpPr>
              <a:grpSpLocks noChangeAspect="1"/>
            </p:cNvGrpSpPr>
            <p:nvPr userDrawn="1"/>
          </p:nvGrpSpPr>
          <p:grpSpPr>
            <a:xfrm>
              <a:off x="590618" y="4691496"/>
              <a:ext cx="398463" cy="398463"/>
              <a:chOff x="6531804" y="2008188"/>
              <a:chExt cx="962025" cy="962025"/>
            </a:xfrm>
          </p:grpSpPr>
          <p:sp>
            <p:nvSpPr>
              <p:cNvPr id="33" name="Rectangle 169"/>
              <p:cNvSpPr>
                <a:spLocks noChangeArrowheads="1"/>
              </p:cNvSpPr>
              <p:nvPr/>
            </p:nvSpPr>
            <p:spPr bwMode="auto">
              <a:xfrm>
                <a:off x="7374808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Rectangle 170"/>
              <p:cNvSpPr>
                <a:spLocks noChangeArrowheads="1"/>
              </p:cNvSpPr>
              <p:nvPr/>
            </p:nvSpPr>
            <p:spPr bwMode="auto">
              <a:xfrm>
                <a:off x="7284350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Rectangle 171"/>
              <p:cNvSpPr>
                <a:spLocks noChangeArrowheads="1"/>
              </p:cNvSpPr>
              <p:nvPr/>
            </p:nvSpPr>
            <p:spPr bwMode="auto">
              <a:xfrm>
                <a:off x="7193894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Rectangle 172"/>
              <p:cNvSpPr>
                <a:spLocks noChangeArrowheads="1"/>
              </p:cNvSpPr>
              <p:nvPr/>
            </p:nvSpPr>
            <p:spPr bwMode="auto">
              <a:xfrm>
                <a:off x="7103435" y="2732654"/>
                <a:ext cx="57131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Rectangle 173"/>
              <p:cNvSpPr>
                <a:spLocks noChangeArrowheads="1"/>
              </p:cNvSpPr>
              <p:nvPr/>
            </p:nvSpPr>
            <p:spPr bwMode="auto">
              <a:xfrm>
                <a:off x="7012980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Rectangle 174"/>
              <p:cNvSpPr>
                <a:spLocks noChangeArrowheads="1"/>
              </p:cNvSpPr>
              <p:nvPr/>
            </p:nvSpPr>
            <p:spPr bwMode="auto">
              <a:xfrm>
                <a:off x="6589259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Rectangle 175"/>
              <p:cNvSpPr>
                <a:spLocks noChangeArrowheads="1"/>
              </p:cNvSpPr>
              <p:nvPr/>
            </p:nvSpPr>
            <p:spPr bwMode="auto">
              <a:xfrm>
                <a:off x="6679717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Rectangle 176"/>
              <p:cNvSpPr>
                <a:spLocks noChangeArrowheads="1"/>
              </p:cNvSpPr>
              <p:nvPr/>
            </p:nvSpPr>
            <p:spPr bwMode="auto">
              <a:xfrm>
                <a:off x="6770173" y="2732654"/>
                <a:ext cx="61893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Rectangle 177"/>
              <p:cNvSpPr>
                <a:spLocks noChangeArrowheads="1"/>
              </p:cNvSpPr>
              <p:nvPr/>
            </p:nvSpPr>
            <p:spPr bwMode="auto">
              <a:xfrm>
                <a:off x="6860631" y="2732654"/>
                <a:ext cx="61890" cy="28507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 178"/>
              <p:cNvSpPr>
                <a:spLocks noEditPoints="1"/>
              </p:cNvSpPr>
              <p:nvPr/>
            </p:nvSpPr>
            <p:spPr>
              <a:xfrm>
                <a:off x="6531804" y="2008188"/>
                <a:ext cx="962025" cy="962025"/>
              </a:xfrm>
              <a:custGeom>
                <a:avLst/>
                <a:gdLst/>
                <a:ahLst/>
                <a:cxnLst>
                  <a:cxn ang="0">
                    <a:pos x="715724375" y="0"/>
                  </a:cxn>
                  <a:cxn ang="0">
                    <a:pos x="667842200" y="0"/>
                  </a:cxn>
                  <a:cxn ang="0">
                    <a:pos x="0" y="1146671888"/>
                  </a:cxn>
                  <a:cxn ang="0">
                    <a:pos x="0" y="1194554063"/>
                  </a:cxn>
                  <a:cxn ang="0">
                    <a:pos x="667842200" y="1527214688"/>
                  </a:cxn>
                  <a:cxn ang="0">
                    <a:pos x="715724375" y="1527214688"/>
                  </a:cxn>
                  <a:cxn ang="0">
                    <a:pos x="1527214688" y="1194554063"/>
                  </a:cxn>
                  <a:cxn ang="0">
                    <a:pos x="1527214688" y="1146671888"/>
                  </a:cxn>
                  <a:cxn ang="0">
                    <a:pos x="715724375" y="0"/>
                  </a:cxn>
                  <a:cxn ang="0">
                    <a:pos x="1479332513" y="1164312188"/>
                  </a:cxn>
                  <a:cxn ang="0">
                    <a:pos x="703124388" y="1479332513"/>
                  </a:cxn>
                  <a:cxn ang="0">
                    <a:pos x="680442188" y="1479332513"/>
                  </a:cxn>
                  <a:cxn ang="0">
                    <a:pos x="45362813" y="1164312188"/>
                  </a:cxn>
                  <a:cxn ang="0">
                    <a:pos x="45362813" y="1156752513"/>
                  </a:cxn>
                  <a:cxn ang="0">
                    <a:pos x="690522813" y="52924075"/>
                  </a:cxn>
                  <a:cxn ang="0">
                    <a:pos x="1479332513" y="1164312188"/>
                  </a:cxn>
                </a:cxnLst>
                <a:rect l="0" t="0" r="0" b="0"/>
                <a:pathLst>
                  <a:path w="606" h="606">
                    <a:moveTo>
                      <a:pt x="284" y="0"/>
                    </a:moveTo>
                    <a:lnTo>
                      <a:pt x="265" y="0"/>
                    </a:lnTo>
                    <a:lnTo>
                      <a:pt x="0" y="455"/>
                    </a:lnTo>
                    <a:lnTo>
                      <a:pt x="0" y="474"/>
                    </a:lnTo>
                    <a:lnTo>
                      <a:pt x="265" y="606"/>
                    </a:lnTo>
                    <a:lnTo>
                      <a:pt x="284" y="606"/>
                    </a:lnTo>
                    <a:lnTo>
                      <a:pt x="606" y="474"/>
                    </a:lnTo>
                    <a:lnTo>
                      <a:pt x="606" y="455"/>
                    </a:lnTo>
                    <a:lnTo>
                      <a:pt x="284" y="0"/>
                    </a:lnTo>
                    <a:close/>
                    <a:moveTo>
                      <a:pt x="587" y="462"/>
                    </a:moveTo>
                    <a:lnTo>
                      <a:pt x="279" y="587"/>
                    </a:lnTo>
                    <a:lnTo>
                      <a:pt x="270" y="587"/>
                    </a:lnTo>
                    <a:lnTo>
                      <a:pt x="18" y="462"/>
                    </a:lnTo>
                    <a:lnTo>
                      <a:pt x="18" y="459"/>
                    </a:lnTo>
                    <a:lnTo>
                      <a:pt x="274" y="21"/>
                    </a:lnTo>
                    <a:lnTo>
                      <a:pt x="587" y="462"/>
                    </a:lnTo>
                    <a:close/>
                  </a:path>
                </a:pathLst>
              </a:custGeom>
              <a:solidFill>
                <a:srgbClr val="B0BEC5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Rectangle 179"/>
              <p:cNvSpPr>
                <a:spLocks noChangeArrowheads="1"/>
              </p:cNvSpPr>
              <p:nvPr/>
            </p:nvSpPr>
            <p:spPr bwMode="auto">
              <a:xfrm>
                <a:off x="6951087" y="2010475"/>
                <a:ext cx="33328" cy="959738"/>
              </a:xfrm>
              <a:prstGeom prst="rect">
                <a:avLst/>
              </a:prstGeom>
              <a:solidFill>
                <a:srgbClr val="B0BE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buFontTx/>
                  <a:buNone/>
                  <a:defRPr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796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mpact" panose="020B0806030902050204" pitchFamily="34" charset="0"/>
          <a:ea typeface="微软雅黑" panose="020B0503020204020204" pitchFamily="34" charset="-122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https://ss1.baidu.com/6ONXsjip0QIZ8tyhnq/it/u=3806147764,994740599&amp;fm=173&amp;app=25&amp;f=JPEG?w=600&amp;h=401&amp;s=E27BAF7653B36C37D6EBECC80300F0F3">
            <a:extLst>
              <a:ext uri="{FF2B5EF4-FFF2-40B4-BE49-F238E27FC236}">
                <a16:creationId xmlns:a16="http://schemas.microsoft.com/office/drawing/2014/main" xmlns="" id="{83BC72C2-071E-4186-8A43-A40BDFC7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8">
            <a:extLst>
              <a:ext uri="{FF2B5EF4-FFF2-40B4-BE49-F238E27FC236}">
                <a16:creationId xmlns:a16="http://schemas.microsoft.com/office/drawing/2014/main" xmlns="" id="{BEB19616-B323-45E8-A94E-CAE2BC98577A}"/>
              </a:ext>
            </a:extLst>
          </p:cNvPr>
          <p:cNvSpPr txBox="1"/>
          <p:nvPr/>
        </p:nvSpPr>
        <p:spPr>
          <a:xfrm>
            <a:off x="455155" y="1172391"/>
            <a:ext cx="8380730" cy="21929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lIns="68580" tIns="34290" rIns="68580" bIns="34290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14.3 </a:t>
            </a:r>
            <a:r>
              <a:rPr lang="zh-CN" altLang="en-US" sz="48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因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式分解</a:t>
            </a:r>
          </a:p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14.3.1 </a:t>
            </a:r>
            <a:r>
              <a:rPr lang="zh-CN" altLang="en-US" sz="44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提</a:t>
            </a:r>
            <a:r>
              <a:rPr lang="zh-CN" altLang="en-US" sz="44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公因式法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-1" y="-2726"/>
            <a:ext cx="3561908" cy="435611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kern="0" dirty="0">
              <a:solidFill>
                <a:prstClr val="black"/>
              </a:solidFill>
              <a:latin typeface="Times New Roman"/>
              <a:ea typeface="黑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158452" y="32775"/>
            <a:ext cx="33386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人教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版 数学 </a:t>
            </a:r>
            <a:r>
              <a:rPr lang="zh-CN" altLang="en-US" sz="2000" b="1" dirty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八</a:t>
            </a:r>
            <a:r>
              <a:rPr lang="zh-CN" altLang="en-US" sz="2000" b="1" dirty="0" smtClean="0">
                <a:solidFill>
                  <a:prstClr val="white"/>
                </a:solidFill>
                <a:latin typeface="宋体" panose="02010600030101010101" pitchFamily="2" charset="-122"/>
                <a:ea typeface="宋体"/>
              </a:rPr>
              <a:t>年级 上册</a:t>
            </a:r>
            <a:endParaRPr lang="zh-CN" altLang="en-US" sz="2000" b="1" dirty="0">
              <a:solidFill>
                <a:prstClr val="white"/>
              </a:solidFill>
              <a:latin typeface="宋体" panose="02010600030101010101" pitchFamily="2" charset="-122"/>
              <a:ea typeface="宋体"/>
            </a:endParaRPr>
          </a:p>
        </p:txBody>
      </p:sp>
      <p:pic>
        <p:nvPicPr>
          <p:cNvPr id="7" name="Picture 2" descr="C:\Users\Administrator\Desktop\初中七彩课堂图标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421" y="-7315"/>
            <a:ext cx="1148941" cy="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6">
            <a:extLst>
              <a:ext uri="{FF2B5EF4-FFF2-40B4-BE49-F238E27FC236}">
                <a16:creationId xmlns:a16="http://schemas.microsoft.com/office/drawing/2014/main" xmlns="" id="{BAAC03D4-D7D4-41B8-9F18-685DE59778AD}"/>
              </a:ext>
            </a:extLst>
          </p:cNvPr>
          <p:cNvSpPr txBox="1"/>
          <p:nvPr/>
        </p:nvSpPr>
        <p:spPr>
          <a:xfrm>
            <a:off x="1930400" y="1706563"/>
            <a:ext cx="2284413" cy="714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50" b="1" i="1" noProof="1">
                <a:latin typeface="Times New Roman" panose="02020603050405020304" pitchFamily="18" charset="0"/>
              </a:rPr>
              <a:t>pa+</a:t>
            </a:r>
            <a:r>
              <a:rPr lang="en-US" altLang="zh-CN" sz="4050" b="1" i="1" noProof="1">
                <a:latin typeface="Times New Roman" panose="02020603050405020304" pitchFamily="18" charset="0"/>
                <a:sym typeface="Arial" panose="020B0604020202020204" pitchFamily="34" charset="0"/>
              </a:rPr>
              <a:t>p</a:t>
            </a:r>
            <a:r>
              <a:rPr lang="en-US" altLang="zh-CN" sz="4050" b="1" i="1" noProof="1">
                <a:latin typeface="Times New Roman" panose="02020603050405020304" pitchFamily="18" charset="0"/>
              </a:rPr>
              <a:t>b+</a:t>
            </a:r>
            <a:r>
              <a:rPr lang="en-US" altLang="zh-CN" sz="4050" b="1" i="1" noProof="1">
                <a:latin typeface="Times New Roman" panose="02020603050405020304" pitchFamily="18" charset="0"/>
                <a:sym typeface="Arial" panose="020B0604020202020204" pitchFamily="34" charset="0"/>
              </a:rPr>
              <a:t>p</a:t>
            </a:r>
            <a:r>
              <a:rPr lang="en-US" altLang="zh-CN" sz="4050" b="1" i="1" noProof="1">
                <a:latin typeface="Times New Roman" panose="02020603050405020304" pitchFamily="18" charset="0"/>
              </a:rPr>
              <a:t>c</a:t>
            </a:r>
            <a:endParaRPr lang="zh-CN" altLang="en-US" sz="4050" b="1" i="1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900" name="文本框 6151">
            <a:extLst>
              <a:ext uri="{FF2B5EF4-FFF2-40B4-BE49-F238E27FC236}">
                <a16:creationId xmlns:a16="http://schemas.microsoft.com/office/drawing/2014/main" xmlns="" id="{85EC7AA2-E868-4CC7-9623-98891FB8D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5" y="627641"/>
            <a:ext cx="3244850" cy="46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用提公因式法分解因式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xmlns="" id="{B9C4285F-CD61-4A8C-B1AE-5D85CCC3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200" y="3803199"/>
            <a:ext cx="7481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</a:rPr>
              <a:t>多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</a:rPr>
              <a:t>项式中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各项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</a:rPr>
              <a:t>都含有的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相同因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式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</a:rPr>
              <a:t>，叫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</a:rPr>
              <a:t>做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</a:rPr>
              <a:t>这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</a:rPr>
              <a:t>个多项式的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公因式</a:t>
            </a:r>
            <a:r>
              <a:rPr lang="en-US" altLang="zh-CN" sz="2400" b="1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xmlns="" id="{2A1117D6-95C4-4BF3-A681-0864D4B314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2354263"/>
            <a:ext cx="2555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10">
            <a:extLst>
              <a:ext uri="{FF2B5EF4-FFF2-40B4-BE49-F238E27FC236}">
                <a16:creationId xmlns:a16="http://schemas.microsoft.com/office/drawing/2014/main" xmlns="" id="{114B508D-0A93-4438-9227-3C67ACAF6C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2354263"/>
            <a:ext cx="4000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xmlns="" id="{F5D77B43-092E-42B3-BEB2-8A697DD4F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0600" y="2354263"/>
            <a:ext cx="3159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xmlns="" id="{3AB69098-E1F0-47FF-AC3C-059B68B7F964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2476500"/>
            <a:ext cx="1700212" cy="838200"/>
            <a:chOff x="1877" y="833"/>
            <a:chExt cx="1427" cy="704"/>
          </a:xfrm>
        </p:grpSpPr>
        <p:sp>
          <p:nvSpPr>
            <p:cNvPr id="80906" name="Line 12">
              <a:extLst>
                <a:ext uri="{FF2B5EF4-FFF2-40B4-BE49-F238E27FC236}">
                  <a16:creationId xmlns:a16="http://schemas.microsoft.com/office/drawing/2014/main" xmlns="" id="{C1DBCA97-ED45-4C7F-8939-138147AF6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843"/>
              <a:ext cx="475" cy="6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07" name="Line 13">
              <a:extLst>
                <a:ext uri="{FF2B5EF4-FFF2-40B4-BE49-F238E27FC236}">
                  <a16:creationId xmlns:a16="http://schemas.microsoft.com/office/drawing/2014/main" xmlns="" id="{3536B04A-9C83-43E3-85C7-0591A61D6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833"/>
              <a:ext cx="251" cy="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08" name="Line 14">
              <a:extLst>
                <a:ext uri="{FF2B5EF4-FFF2-40B4-BE49-F238E27FC236}">
                  <a16:creationId xmlns:a16="http://schemas.microsoft.com/office/drawing/2014/main" xmlns="" id="{BCA84D69-C18F-43DB-8D8A-0032FA79B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855"/>
              <a:ext cx="664" cy="68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" name="Text Box 15">
            <a:extLst>
              <a:ext uri="{FF2B5EF4-FFF2-40B4-BE49-F238E27FC236}">
                <a16:creationId xmlns:a16="http://schemas.microsoft.com/office/drawing/2014/main" xmlns="" id="{72538E1C-56A0-4863-B1DA-82E79CBA2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350" y="3325813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相同因式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xmlns="" id="{255A9DDF-1FDF-4CEB-B317-14137A228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70" y="1318310"/>
            <a:ext cx="758194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75000"/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察下列多项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式，它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们有什么共同特点？</a:t>
            </a:r>
          </a:p>
        </p:txBody>
      </p:sp>
      <p:sp>
        <p:nvSpPr>
          <p:cNvPr id="25619" name="TextBox 36">
            <a:extLst>
              <a:ext uri="{FF2B5EF4-FFF2-40B4-BE49-F238E27FC236}">
                <a16:creationId xmlns:a16="http://schemas.microsoft.com/office/drawing/2014/main" xmlns="" id="{10CC3791-DE64-4C71-80B6-3CFA37158AB5}"/>
              </a:ext>
            </a:extLst>
          </p:cNvPr>
          <p:cNvSpPr txBox="1"/>
          <p:nvPr/>
        </p:nvSpPr>
        <p:spPr>
          <a:xfrm>
            <a:off x="4729163" y="1716088"/>
            <a:ext cx="1638300" cy="714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50" b="1" i="1" noProof="1">
                <a:latin typeface="Times New Roman" panose="02020603050405020304" pitchFamily="18" charset="0"/>
              </a:rPr>
              <a:t>  x</a:t>
            </a:r>
            <a:r>
              <a:rPr lang="en-US" altLang="zh-CN" sz="4050" b="1" baseline="30000" noProof="1">
                <a:latin typeface="Times New Roman" panose="02020603050405020304" pitchFamily="18" charset="0"/>
              </a:rPr>
              <a:t>2</a:t>
            </a:r>
            <a:r>
              <a:rPr lang="zh-CN" altLang="en-US" sz="4050" b="1" noProof="1">
                <a:latin typeface="Times New Roman" panose="02020603050405020304" pitchFamily="18" charset="0"/>
              </a:rPr>
              <a:t>＋</a:t>
            </a:r>
            <a:r>
              <a:rPr lang="en-US" altLang="zh-CN" sz="4050" b="1" i="1" noProof="1">
                <a:latin typeface="Times New Roman" panose="02020603050405020304" pitchFamily="18" charset="0"/>
              </a:rPr>
              <a:t>x</a:t>
            </a:r>
            <a:endParaRPr lang="zh-CN" altLang="en-US" sz="4050" b="1" i="1" noProof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Line 11">
            <a:extLst>
              <a:ext uri="{FF2B5EF4-FFF2-40B4-BE49-F238E27FC236}">
                <a16:creationId xmlns:a16="http://schemas.microsoft.com/office/drawing/2014/main" xmlns="" id="{92814DB8-B98F-49D5-AF23-BBECAFB51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97450" y="2276475"/>
            <a:ext cx="4000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xmlns="" id="{AEA33160-4EF2-45CC-BA51-B59442FBF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375" y="2287588"/>
            <a:ext cx="4000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xmlns="" id="{366D52B9-7BE3-4E18-9994-5A735995BCF0}"/>
              </a:ext>
            </a:extLst>
          </p:cNvPr>
          <p:cNvGrpSpPr>
            <a:grpSpLocks/>
          </p:cNvGrpSpPr>
          <p:nvPr/>
        </p:nvGrpSpPr>
        <p:grpSpPr bwMode="auto">
          <a:xfrm>
            <a:off x="5099050" y="2376488"/>
            <a:ext cx="922338" cy="838200"/>
            <a:chOff x="1877" y="833"/>
            <a:chExt cx="774" cy="704"/>
          </a:xfrm>
        </p:grpSpPr>
        <p:sp>
          <p:nvSpPr>
            <p:cNvPr id="80916" name="Line 12">
              <a:extLst>
                <a:ext uri="{FF2B5EF4-FFF2-40B4-BE49-F238E27FC236}">
                  <a16:creationId xmlns:a16="http://schemas.microsoft.com/office/drawing/2014/main" xmlns="" id="{3665E5A6-5ACE-44E4-AC26-6CA198AE86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7" y="843"/>
              <a:ext cx="475" cy="6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17" name="Line 13">
              <a:extLst>
                <a:ext uri="{FF2B5EF4-FFF2-40B4-BE49-F238E27FC236}">
                  <a16:creationId xmlns:a16="http://schemas.microsoft.com/office/drawing/2014/main" xmlns="" id="{68BC009C-1071-484E-B334-5CB60933F1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" y="833"/>
              <a:ext cx="251" cy="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" name="Text Box 15">
            <a:extLst>
              <a:ext uri="{FF2B5EF4-FFF2-40B4-BE49-F238E27FC236}">
                <a16:creationId xmlns:a16="http://schemas.microsoft.com/office/drawing/2014/main" xmlns="" id="{CAC53B94-9CF2-44BF-9839-4340573D8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231" y="3313113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相同因式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</a:p>
        </p:txBody>
      </p:sp>
      <p:grpSp>
        <p:nvGrpSpPr>
          <p:cNvPr id="80923" name="组合 4">
            <a:extLst>
              <a:ext uri="{FF2B5EF4-FFF2-40B4-BE49-F238E27FC236}">
                <a16:creationId xmlns:a16="http://schemas.microsoft.com/office/drawing/2014/main" xmlns="" id="{BEA74A2D-2593-464C-BB16-BA489D32D7DB}"/>
              </a:ext>
            </a:extLst>
          </p:cNvPr>
          <p:cNvGrpSpPr>
            <a:grpSpLocks/>
          </p:cNvGrpSpPr>
          <p:nvPr/>
        </p:nvGrpSpPr>
        <p:grpSpPr bwMode="auto">
          <a:xfrm>
            <a:off x="1734383" y="653322"/>
            <a:ext cx="1685925" cy="410210"/>
            <a:chOff x="3485" y="1168"/>
            <a:chExt cx="2655" cy="646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C843710E-9DFA-47CF-85C2-5D87D5E2E7CA}"/>
                </a:ext>
              </a:extLst>
            </p:cNvPr>
            <p:cNvSpPr/>
            <p:nvPr/>
          </p:nvSpPr>
          <p:spPr>
            <a:xfrm>
              <a:off x="3485" y="1168"/>
              <a:ext cx="2655" cy="625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/>
            </a:p>
          </p:txBody>
        </p:sp>
        <p:sp>
          <p:nvSpPr>
            <p:cNvPr id="80925" name="矩形 1">
              <a:extLst>
                <a:ext uri="{FF2B5EF4-FFF2-40B4-BE49-F238E27FC236}">
                  <a16:creationId xmlns:a16="http://schemas.microsoft.com/office/drawing/2014/main" xmlns="" id="{BD034A0A-A505-49DC-B125-C920C5D26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" y="1203"/>
              <a:ext cx="2108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1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32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34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28168" y="1292997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问题1：</a:t>
            </a:r>
            <a:endParaRPr lang="zh-CN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Box 31">
            <a:extLst>
              <a:ext uri="{FF2B5EF4-FFF2-40B4-BE49-F238E27FC236}">
                <a16:creationId xmlns:a16="http://schemas.microsoft.com/office/drawing/2014/main" xmlns="" id="{3375B01B-7D9D-4EDD-85C8-3C9D46A5B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475" y="1900238"/>
            <a:ext cx="6744749" cy="2308324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</a:rPr>
              <a:t>    </a:t>
            </a:r>
            <a:r>
              <a:rPr lang="zh-CN" altLang="en-US" sz="2400" b="1" dirty="0" smtClean="0">
                <a:latin typeface="+mn-lt"/>
              </a:rPr>
              <a:t>     一</a:t>
            </a:r>
            <a:r>
              <a:rPr lang="zh-CN" altLang="en-US" sz="2400" b="1" dirty="0">
                <a:latin typeface="+mn-lt"/>
              </a:rPr>
              <a:t>般</a:t>
            </a:r>
            <a:r>
              <a:rPr lang="zh-CN" altLang="en-US" sz="2400" b="1" dirty="0" smtClean="0">
                <a:latin typeface="+mn-lt"/>
              </a:rPr>
              <a:t>地，如</a:t>
            </a:r>
            <a:r>
              <a:rPr lang="zh-CN" altLang="en-US" sz="2400" b="1" dirty="0">
                <a:latin typeface="+mn-lt"/>
              </a:rPr>
              <a:t>果多项式的各项有公因</a:t>
            </a:r>
            <a:r>
              <a:rPr lang="zh-CN" altLang="en-US" sz="2400" b="1" dirty="0" smtClean="0">
                <a:latin typeface="+mn-lt"/>
              </a:rPr>
              <a:t>式，可</a:t>
            </a:r>
            <a:r>
              <a:rPr lang="zh-CN" altLang="en-US" sz="2400" b="1" dirty="0">
                <a:latin typeface="+mn-lt"/>
              </a:rPr>
              <a:t>以把这个公因式提取出</a:t>
            </a:r>
            <a:r>
              <a:rPr lang="zh-CN" altLang="en-US" sz="2400" b="1" dirty="0" smtClean="0">
                <a:latin typeface="+mn-lt"/>
              </a:rPr>
              <a:t>来，将</a:t>
            </a:r>
            <a:r>
              <a:rPr lang="zh-CN" altLang="en-US" sz="2400" b="1" dirty="0">
                <a:latin typeface="+mn-lt"/>
              </a:rPr>
              <a:t>多项式写成公因式与另一个因式的乘积的形</a:t>
            </a:r>
            <a:r>
              <a:rPr lang="zh-CN" altLang="en-US" sz="2400" b="1" dirty="0" smtClean="0">
                <a:latin typeface="+mn-lt"/>
              </a:rPr>
              <a:t>式，这</a:t>
            </a:r>
            <a:r>
              <a:rPr lang="zh-CN" altLang="en-US" sz="2400" b="1" dirty="0">
                <a:latin typeface="+mn-lt"/>
              </a:rPr>
              <a:t>种分解因式的方法叫做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提公因式法</a:t>
            </a:r>
            <a:r>
              <a:rPr lang="en-US" altLang="zh-CN" sz="2400" b="1" dirty="0">
                <a:latin typeface="+mn-lt"/>
              </a:rPr>
              <a:t>.</a:t>
            </a:r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xmlns="" id="{D57343C8-9632-4023-909D-18E11F9B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8613" y="1182688"/>
            <a:ext cx="3349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  </a:t>
            </a:r>
            <a:r>
              <a:rPr lang="en-US" altLang="zh-CN" sz="3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a+b+c</a:t>
            </a:r>
            <a:r>
              <a:rPr lang="en-US" altLang="zh-CN"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xmlns="" id="{4298886A-9B9F-4FF2-AF45-AFF211E86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950" y="957263"/>
            <a:ext cx="26289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pa+ </a:t>
            </a:r>
            <a:r>
              <a:rPr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p</a:t>
            </a:r>
            <a:r>
              <a:rPr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 +</a:t>
            </a:r>
            <a:r>
              <a:rPr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p</a:t>
            </a:r>
            <a:r>
              <a:rPr lang="en-US" altLang="zh-CN" sz="3000" b="1" i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</a:p>
        </p:txBody>
      </p:sp>
      <p:sp>
        <p:nvSpPr>
          <p:cNvPr id="35" name="Line 10">
            <a:extLst>
              <a:ext uri="{FF2B5EF4-FFF2-40B4-BE49-F238E27FC236}">
                <a16:creationId xmlns:a16="http://schemas.microsoft.com/office/drawing/2014/main" xmlns="" id="{96F458C7-2CD2-4E7F-8DBE-636A3DFC2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7563" y="1443038"/>
            <a:ext cx="2857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11">
            <a:extLst>
              <a:ext uri="{FF2B5EF4-FFF2-40B4-BE49-F238E27FC236}">
                <a16:creationId xmlns:a16="http://schemas.microsoft.com/office/drawing/2014/main" xmlns="" id="{9EB71B94-CF4A-49E8-8A26-3165BC88E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1443038"/>
            <a:ext cx="342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12">
            <a:extLst>
              <a:ext uri="{FF2B5EF4-FFF2-40B4-BE49-F238E27FC236}">
                <a16:creationId xmlns:a16="http://schemas.microsoft.com/office/drawing/2014/main" xmlns="" id="{7C426342-5DB3-4466-8F46-726665F6F6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0588" y="1425575"/>
            <a:ext cx="3429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xmlns="" id="{A4D83273-3627-4BA0-83AD-57AD46D0C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957263"/>
            <a:ext cx="373063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xmlns="" id="{284B296F-6B5E-4EC3-A0CA-3443FB0EE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313" y="1025525"/>
            <a:ext cx="400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endParaRPr lang="en-US" altLang="zh-CN" sz="3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15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8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6" y="2027546"/>
            <a:ext cx="1182688" cy="1693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33" grpId="0"/>
      <p:bldP spid="1229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CF0F7A91-BD55-4D10-91A4-D087D735D1BF}"/>
              </a:ext>
            </a:extLst>
          </p:cNvPr>
          <p:cNvSpPr txBox="1"/>
          <p:nvPr/>
        </p:nvSpPr>
        <p:spPr>
          <a:xfrm>
            <a:off x="1692960" y="1286473"/>
            <a:ext cx="583247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 b="1" noProof="1">
                <a:solidFill>
                  <a:schemeClr val="accent6">
                    <a:lumMod val="75000"/>
                  </a:schemeClr>
                </a:solidFill>
                <a:latin typeface="+mn-lt"/>
                <a:ea typeface="楷体" panose="02010609060101010101" pitchFamily="49" charset="-122"/>
                <a:cs typeface="+mn-ea"/>
              </a:rPr>
              <a:t>  </a:t>
            </a:r>
            <a:r>
              <a:rPr lang="zh-CN" altLang="en-US" sz="2400" b="1" noProof="1">
                <a:solidFill>
                  <a:schemeClr val="accent6">
                    <a:lumMod val="75000"/>
                  </a:schemeClr>
                </a:solidFill>
                <a:latin typeface="+mn-lt"/>
                <a:ea typeface="楷体" panose="02010609060101010101" pitchFamily="49" charset="-122"/>
                <a:cs typeface="+mn-ea"/>
              </a:rPr>
              <a:t>   </a:t>
            </a:r>
            <a:r>
              <a:rPr lang="zh-CN" altLang="en-US" sz="2400" b="1" noProof="1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找出 </a:t>
            </a:r>
            <a:r>
              <a:rPr lang="en-US" altLang="zh-CN" sz="2400" b="1" noProof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3</a:t>
            </a:r>
            <a:r>
              <a:rPr lang="en-US" altLang="zh-CN" sz="2400" b="1" i="1" noProof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x</a:t>
            </a:r>
            <a:r>
              <a:rPr lang="en-US" altLang="zh-CN" sz="2400" b="1" baseline="30000" noProof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 2</a:t>
            </a:r>
            <a:r>
              <a:rPr lang="en-US" altLang="zh-CN" sz="2400" b="1" noProof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 – </a:t>
            </a:r>
            <a:r>
              <a:rPr lang="en-US" altLang="zh-CN" sz="2400" b="1" noProof="1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6</a:t>
            </a:r>
            <a:r>
              <a:rPr lang="en-US" altLang="zh-CN" sz="2400" b="1" i="1" noProof="1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xy</a:t>
            </a:r>
            <a:r>
              <a:rPr lang="en-US" altLang="zh-CN" sz="2400" b="1" noProof="1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  </a:t>
            </a:r>
            <a:r>
              <a:rPr lang="zh-CN" altLang="en-US" sz="2400" b="1" noProof="1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+mn-ea"/>
              </a:rPr>
              <a:t>的公因式</a:t>
            </a:r>
            <a:r>
              <a:rPr lang="en-US" altLang="zh-CN" sz="2400" b="1" noProof="1">
                <a:latin typeface="+mn-lt"/>
                <a:ea typeface="楷体" panose="02010609060101010101" pitchFamily="49" charset="-122"/>
                <a:cs typeface="+mn-ea"/>
              </a:rPr>
              <a:t>.</a:t>
            </a:r>
            <a:endParaRPr lang="en-US" altLang="zh-CN" sz="2400" b="1" noProof="1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95821668-FDC9-4CAC-95F4-A36038D2A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2775418"/>
            <a:ext cx="13398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系数：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最大公约数</a:t>
            </a:r>
            <a:r>
              <a:rPr lang="en-US" altLang="zh-CN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zh-CN" altLang="en-US" sz="21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244984B2-B8BC-48C1-A54D-684D8BDBC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688" y="2429444"/>
            <a:ext cx="3778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3300"/>
                </a:solidFill>
                <a:latin typeface="Times New Roman" panose="02020603050405020304" pitchFamily="18" charset="0"/>
              </a:rPr>
              <a:t>3</a:t>
            </a:r>
            <a:endParaRPr lang="en-US" altLang="zh-CN" sz="21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xmlns="" id="{86EBCCBC-66AD-4FBD-A95D-91EC05A12D36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1683319"/>
            <a:ext cx="701675" cy="758825"/>
            <a:chOff x="1386" y="754"/>
            <a:chExt cx="590" cy="638"/>
          </a:xfrm>
        </p:grpSpPr>
        <p:sp>
          <p:nvSpPr>
            <p:cNvPr id="82949" name="Line 5">
              <a:extLst>
                <a:ext uri="{FF2B5EF4-FFF2-40B4-BE49-F238E27FC236}">
                  <a16:creationId xmlns:a16="http://schemas.microsoft.com/office/drawing/2014/main" xmlns="" id="{82229D38-97A4-4AE4-BB8F-DED96EDF3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799"/>
              <a:ext cx="133" cy="59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0" name="Line 6">
              <a:extLst>
                <a:ext uri="{FF2B5EF4-FFF2-40B4-BE49-F238E27FC236}">
                  <a16:creationId xmlns:a16="http://schemas.microsoft.com/office/drawing/2014/main" xmlns="" id="{55902313-7811-4757-A5AE-7122F2930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754"/>
              <a:ext cx="392" cy="6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818CD5D0-E468-4D03-8169-A7DC7707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0" y="2816794"/>
            <a:ext cx="16748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字母：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相同的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字母</a:t>
            </a:r>
            <a:r>
              <a:rPr lang="en-US" altLang="zh-CN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zh-CN" altLang="en-US" sz="21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xmlns="" id="{8B57B30C-2708-4367-BE49-EBDBCE0D5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3" y="2442144"/>
            <a:ext cx="4651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>
                <a:solidFill>
                  <a:srgbClr val="FF0000"/>
                </a:solidFill>
              </a:rPr>
              <a:t>  </a:t>
            </a: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B069702C-4C1D-478F-84D4-E88A1D519172}"/>
              </a:ext>
            </a:extLst>
          </p:cNvPr>
          <p:cNvGrpSpPr>
            <a:grpSpLocks/>
          </p:cNvGrpSpPr>
          <p:nvPr/>
        </p:nvGrpSpPr>
        <p:grpSpPr bwMode="auto">
          <a:xfrm>
            <a:off x="3057526" y="1727442"/>
            <a:ext cx="1017581" cy="869091"/>
            <a:chOff x="1680" y="864"/>
            <a:chExt cx="854" cy="729"/>
          </a:xfrm>
        </p:grpSpPr>
        <p:sp>
          <p:nvSpPr>
            <p:cNvPr id="82954" name="Line 8">
              <a:extLst>
                <a:ext uri="{FF2B5EF4-FFF2-40B4-BE49-F238E27FC236}">
                  <a16:creationId xmlns:a16="http://schemas.microsoft.com/office/drawing/2014/main" xmlns="" id="{36667674-BEC3-4AE4-B6E1-20D893A74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864"/>
              <a:ext cx="771" cy="726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5" name="Line 10">
              <a:extLst>
                <a:ext uri="{FF2B5EF4-FFF2-40B4-BE49-F238E27FC236}">
                  <a16:creationId xmlns:a16="http://schemas.microsoft.com/office/drawing/2014/main" xmlns="" id="{73E061DF-9534-4222-8AB7-6BE4429DC9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660000">
              <a:off x="2212" y="906"/>
              <a:ext cx="322" cy="687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xmlns="" id="{8A9D1AE0-B50E-41C3-9BD9-9C44A044C71A}"/>
              </a:ext>
            </a:extLst>
          </p:cNvPr>
          <p:cNvGrpSpPr>
            <a:grpSpLocks/>
          </p:cNvGrpSpPr>
          <p:nvPr/>
        </p:nvGrpSpPr>
        <p:grpSpPr bwMode="auto">
          <a:xfrm>
            <a:off x="2886349" y="1685810"/>
            <a:ext cx="1005993" cy="20553"/>
            <a:chOff x="1500" y="-50259"/>
            <a:chExt cx="754" cy="11973"/>
          </a:xfrm>
        </p:grpSpPr>
        <p:sp>
          <p:nvSpPr>
            <p:cNvPr id="82957" name="Line 11">
              <a:extLst>
                <a:ext uri="{FF2B5EF4-FFF2-40B4-BE49-F238E27FC236}">
                  <a16:creationId xmlns:a16="http://schemas.microsoft.com/office/drawing/2014/main" xmlns="" id="{E96CE390-51EE-4EEC-ADB6-AC17CA9F6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" y="-38286"/>
              <a:ext cx="192" cy="0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8" name="Line 12">
              <a:extLst>
                <a:ext uri="{FF2B5EF4-FFF2-40B4-BE49-F238E27FC236}">
                  <a16:creationId xmlns:a16="http://schemas.microsoft.com/office/drawing/2014/main" xmlns="" id="{AFC029D0-FA3E-454A-B0E0-A16E81FEFF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-50259"/>
              <a:ext cx="192" cy="0"/>
            </a:xfrm>
            <a:prstGeom prst="line">
              <a:avLst/>
            </a:prstGeom>
            <a:noFill/>
            <a:ln w="5715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Rectangle 13">
            <a:extLst>
              <a:ext uri="{FF2B5EF4-FFF2-40B4-BE49-F238E27FC236}">
                <a16:creationId xmlns:a16="http://schemas.microsoft.com/office/drawing/2014/main" xmlns="" id="{8C881048-CEC3-4C0A-9496-BE184CFF1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410" y="3686905"/>
            <a:ext cx="469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</a:rPr>
              <a:t>所以这个算式的公因式</a:t>
            </a:r>
            <a:r>
              <a:rPr lang="zh-CN" altLang="en-US" sz="2400" b="1" dirty="0">
                <a:latin typeface="宋体" panose="02010600030101010101" pitchFamily="2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x</a:t>
            </a:r>
            <a:r>
              <a:rPr lang="en-US" altLang="zh-CN" sz="2400" b="1" i="1" dirty="0" smtClean="0">
                <a:latin typeface="宋体" panose="02010600030101010101" pitchFamily="2" charset="-122"/>
              </a:rPr>
              <a:t>.</a:t>
            </a:r>
            <a:endParaRPr lang="en-US" altLang="zh-CN" sz="2400" b="1" i="1" dirty="0">
              <a:latin typeface="宋体" panose="02010600030101010101" pitchFamily="2" charset="-122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xmlns="" id="{599726BD-5FB9-4051-A5B6-BA880E59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375469"/>
            <a:ext cx="23225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指数：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相同字母的最低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次数</a:t>
            </a:r>
            <a:r>
              <a:rPr lang="en-US" altLang="zh-CN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  <a:endParaRPr lang="zh-CN" altLang="en-US" sz="21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xmlns="" id="{4430C2AF-74AB-4180-BD1D-449FF5AA1D8F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1629344"/>
            <a:ext cx="1836738" cy="971550"/>
            <a:chOff x="1728" y="677"/>
            <a:chExt cx="1542" cy="816"/>
          </a:xfrm>
        </p:grpSpPr>
        <p:sp>
          <p:nvSpPr>
            <p:cNvPr id="82962" name="Line 15">
              <a:extLst>
                <a:ext uri="{FF2B5EF4-FFF2-40B4-BE49-F238E27FC236}">
                  <a16:creationId xmlns:a16="http://schemas.microsoft.com/office/drawing/2014/main" xmlns="" id="{2478AB09-6F5A-423E-BB40-7B7C99B43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677"/>
              <a:ext cx="1542" cy="81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63" name="Line 16">
              <a:extLst>
                <a:ext uri="{FF2B5EF4-FFF2-40B4-BE49-F238E27FC236}">
                  <a16:creationId xmlns:a16="http://schemas.microsoft.com/office/drawing/2014/main" xmlns="" id="{C6DCBD3A-E9F1-4436-99B8-46C9FC6F9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2" y="723"/>
              <a:ext cx="1043" cy="7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" name="Text Box 17">
            <a:extLst>
              <a:ext uri="{FF2B5EF4-FFF2-40B4-BE49-F238E27FC236}">
                <a16:creationId xmlns:a16="http://schemas.microsoft.com/office/drawing/2014/main" xmlns="" id="{4A775ABD-45A1-4FE0-A0CF-D40EB430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894" y="2442144"/>
            <a:ext cx="3857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82965" name="文本框 10">
            <a:extLst>
              <a:ext uri="{FF2B5EF4-FFF2-40B4-BE49-F238E27FC236}">
                <a16:creationId xmlns:a16="http://schemas.microsoft.com/office/drawing/2014/main" xmlns="" id="{94EE1318-D8DD-48C7-8FA6-DFBCD8FEA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861" y="627252"/>
            <a:ext cx="4493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如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何确定一个多项式的公因式？</a:t>
            </a:r>
          </a:p>
        </p:txBody>
      </p:sp>
      <p:grpSp>
        <p:nvGrpSpPr>
          <p:cNvPr id="28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9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32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728168" y="609578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问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题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2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：</a:t>
            </a:r>
            <a:endParaRPr lang="zh-CN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9" grpId="0"/>
      <p:bldP spid="26" grpId="0"/>
      <p:bldP spid="27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8">
            <a:extLst>
              <a:ext uri="{FF2B5EF4-FFF2-40B4-BE49-F238E27FC236}">
                <a16:creationId xmlns:a16="http://schemas.microsoft.com/office/drawing/2014/main" xmlns="" id="{1BC6B106-8B14-40E4-8993-02796B288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63" y="1343484"/>
            <a:ext cx="61563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sz="2100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找出</a:t>
            </a:r>
            <a:r>
              <a:rPr lang="zh-CN" altLang="en-US" sz="2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多项式的公因式的正确步骤</a:t>
            </a:r>
            <a:r>
              <a:rPr lang="zh-CN" altLang="en-US" sz="21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：</a:t>
            </a:r>
          </a:p>
        </p:txBody>
      </p:sp>
      <p:sp>
        <p:nvSpPr>
          <p:cNvPr id="26" name="Text Box 9">
            <a:extLst>
              <a:ext uri="{FF2B5EF4-FFF2-40B4-BE49-F238E27FC236}">
                <a16:creationId xmlns:a16="http://schemas.microsoft.com/office/drawing/2014/main" xmlns="" id="{4AAC221A-820F-4FEA-8C96-8DA0B189B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375" y="3079237"/>
            <a:ext cx="7050058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3.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定指数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：相同字母的指数取各项中最小的一</a:t>
            </a:r>
            <a:r>
              <a:rPr lang="zh-CN" altLang="en-US" sz="2100" b="1" dirty="0" smtClean="0">
                <a:solidFill>
                  <a:srgbClr val="000000"/>
                </a:solidFill>
                <a:latin typeface="+mn-lt"/>
              </a:rPr>
              <a:t>个，即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字母的最低次数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  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CDBE739-7C29-4EB1-9921-8DA20739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86" y="1858489"/>
            <a:ext cx="724329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1.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定系数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：公因式的系数是多项式各项系数的最大公约数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5C05082-C901-48C1-B2E6-98E25254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263" y="2650820"/>
            <a:ext cx="66167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00"/>
                </a:solidFill>
                <a:latin typeface="+mn-lt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  <a:sym typeface="宋体" panose="02010600030101010101" pitchFamily="2" charset="-122"/>
              </a:rPr>
              <a:t>2.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sym typeface="宋体" panose="02010600030101010101" pitchFamily="2" charset="-122"/>
              </a:rPr>
              <a:t>定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</a:rPr>
              <a:t>字母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： 字母取多项式各项中都含有的相同的字母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</a:rPr>
              <a:t>  </a:t>
            </a:r>
          </a:p>
        </p:txBody>
      </p:sp>
      <p:grpSp>
        <p:nvGrpSpPr>
          <p:cNvPr id="10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11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3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2450" y="466724"/>
            <a:ext cx="8286750" cy="4057651"/>
            <a:chOff x="552450" y="466725"/>
            <a:chExt cx="8286750" cy="4057650"/>
          </a:xfrm>
        </p:grpSpPr>
        <p:sp>
          <p:nvSpPr>
            <p:cNvPr id="15" name="剪去同侧角的矩形 14"/>
            <p:cNvSpPr/>
            <p:nvPr/>
          </p:nvSpPr>
          <p:spPr>
            <a:xfrm>
              <a:off x="552450" y="790575"/>
              <a:ext cx="8286750" cy="3733800"/>
            </a:xfrm>
            <a:prstGeom prst="snip2SameRect">
              <a:avLst/>
            </a:prstGeom>
            <a:grpFill/>
            <a:ln>
              <a:solidFill>
                <a:srgbClr val="008080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347864" y="466725"/>
              <a:ext cx="2440363" cy="647699"/>
              <a:chOff x="3131762" y="248416"/>
              <a:chExt cx="2440363" cy="647699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3343275" y="334907"/>
                <a:ext cx="2228850" cy="474718"/>
              </a:xfrm>
              <a:prstGeom prst="roundRect">
                <a:avLst/>
              </a:prstGeom>
              <a:solidFill>
                <a:srgbClr val="BECE37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itchFamily="49" charset="-122"/>
                    <a:ea typeface="黑体" pitchFamily="49" charset="-122"/>
                  </a:rPr>
                  <a:t>  归纳总结</a:t>
                </a:r>
              </a:p>
            </p:txBody>
          </p:sp>
          <p:pic>
            <p:nvPicPr>
              <p:cNvPr id="18" name="图片 1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0" t="22977" r="30278" b="33898"/>
              <a:stretch/>
            </p:blipFill>
            <p:spPr>
              <a:xfrm>
                <a:off x="3131762" y="248416"/>
                <a:ext cx="687763" cy="647699"/>
              </a:xfrm>
              <a:prstGeom prst="roundRect">
                <a:avLst/>
              </a:prstGeom>
            </p:spPr>
          </p:pic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A17C683D-D1A2-4C6B-AD7C-B4C373D51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81038"/>
            <a:ext cx="6238875" cy="414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</a:rPr>
              <a:t>找一找</a:t>
            </a:r>
            <a:r>
              <a:rPr lang="en-US" altLang="zh-CN" sz="21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1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下列各多项式的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公因式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是什么？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xmlns="" id="{A41DD64E-442E-48B1-A5B5-6C777673B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227" y="1274763"/>
            <a:ext cx="124301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  3</a:t>
            </a:r>
            <a:endParaRPr lang="en-US" altLang="zh-CN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9D80A868-D2A4-47A9-9046-655BE3100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802" y="1751013"/>
            <a:ext cx="124142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21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xmlns="" id="{AFD4D86F-5C0C-4221-B53B-B21AD775C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227" y="2139950"/>
            <a:ext cx="14049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1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zh-CN" altLang="en-US" sz="21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xmlns="" id="{1456E5BF-F6AA-423F-8D8C-4AE2F701C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227" y="2711450"/>
            <a:ext cx="21145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m+n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xmlns="" id="{18D27F84-81EF-4C23-8029-47BAE7A5F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752" y="3186113"/>
            <a:ext cx="1619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100" b="1" i="1">
                <a:solidFill>
                  <a:srgbClr val="FF0000"/>
                </a:solidFill>
                <a:latin typeface="Times New Roman" panose="02020603050405020304" pitchFamily="18" charset="0"/>
              </a:rPr>
              <a:t>mn</a:t>
            </a:r>
            <a:endParaRPr lang="zh-CN" altLang="en-US" sz="21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xmlns="" id="{EC34F151-54EF-42BF-A66A-9D93385D3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302" y="3646488"/>
            <a:ext cx="162083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–2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xy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000" name="Text Box 23">
            <a:extLst>
              <a:ext uri="{FF2B5EF4-FFF2-40B4-BE49-F238E27FC236}">
                <a16:creationId xmlns:a16="http://schemas.microsoft.com/office/drawing/2014/main" xmlns="" id="{990A5A8E-AF22-4835-A8DC-5C01674AB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131" y="1246188"/>
            <a:ext cx="2630488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+6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–2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ac</a:t>
            </a:r>
            <a:endParaRPr lang="en-US" altLang="zh-CN" sz="21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3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 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m+n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+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m+n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 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–6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mn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zh-CN" sz="21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–6 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–8 </a:t>
            </a:r>
            <a:r>
              <a:rPr lang="en-US" altLang="zh-CN" sz="21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1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2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4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1" y="574234"/>
            <a:ext cx="615749" cy="62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xmlns="" id="{C3979814-D79D-44B9-8911-01B200D001F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925638" y="1650957"/>
            <a:ext cx="3133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+ 12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15" name="Text Box 17">
            <a:extLst>
              <a:ext uri="{FF2B5EF4-FFF2-40B4-BE49-F238E27FC236}">
                <a16:creationId xmlns:a16="http://schemas.microsoft.com/office/drawing/2014/main" xmlns="" id="{F4CE82BA-2C76-4B3D-ACA9-21128C2D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182659"/>
            <a:ext cx="5967413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zh-CN" altLang="en-US" sz="24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例</a:t>
            </a:r>
            <a:r>
              <a:rPr kumimoji="1"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2400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</a:t>
            </a:r>
            <a:r>
              <a:rPr kumimoji="1"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把下列各式分解因</a:t>
            </a:r>
            <a:r>
              <a:rPr kumimoji="1"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式</a:t>
            </a:r>
            <a:r>
              <a:rPr kumimoji="1"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.</a:t>
            </a:r>
            <a:endParaRPr kumimoji="1" lang="en-US" altLang="zh-CN" sz="2400" b="1" dirty="0" smtClean="0">
              <a:solidFill>
                <a:srgbClr val="000000"/>
              </a:solidFill>
              <a:latin typeface="+mn-lt"/>
              <a:ea typeface="楷体" panose="02010609060101010101" pitchFamily="49" charset="-122"/>
            </a:endParaRPr>
          </a:p>
        </p:txBody>
      </p:sp>
      <p:graphicFrame>
        <p:nvGraphicFramePr>
          <p:cNvPr id="86019" name="Object 11">
            <a:extLst>
              <a:ext uri="{FF2B5EF4-FFF2-40B4-BE49-F238E27FC236}">
                <a16:creationId xmlns:a16="http://schemas.microsoft.com/office/drawing/2014/main" xmlns="" id="{41D1934F-E004-4C0E-B265-0948BBF99E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916899"/>
              </p:ext>
            </p:extLst>
          </p:nvPr>
        </p:nvGraphicFramePr>
        <p:xfrm>
          <a:off x="4484688" y="3740063"/>
          <a:ext cx="857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r:id="rId3" imgW="114848" imgH="216936" progId="Equation.3">
                  <p:embed/>
                </p:oleObj>
              </mc:Choice>
              <mc:Fallback>
                <p:oleObj r:id="rId3" imgW="114848" imgH="216936" progId="Equation.3">
                  <p:embed/>
                  <p:pic>
                    <p:nvPicPr>
                      <p:cNvPr id="0" name="Objec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4688" y="3740063"/>
                        <a:ext cx="85725" cy="16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9">
            <a:extLst>
              <a:ext uri="{FF2B5EF4-FFF2-40B4-BE49-F238E27FC236}">
                <a16:creationId xmlns:a16="http://schemas.microsoft.com/office/drawing/2014/main" xmlns="" id="{8D3108DB-B88F-4B2A-8681-9690BCC79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631228"/>
            <a:ext cx="8009374" cy="154657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100" b="1" dirty="0">
                <a:solidFill>
                  <a:srgbClr val="0000FF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分析：</a:t>
            </a: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提公因式法步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骤</a:t>
            </a:r>
            <a:r>
              <a:rPr kumimoji="1" lang="en-US" altLang="zh-CN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(</a:t>
            </a:r>
            <a:r>
              <a:rPr kumimoji="1" lang="zh-CN" altLang="en-US" sz="21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分</a:t>
            </a:r>
            <a:r>
              <a:rPr kumimoji="1"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两</a:t>
            </a:r>
            <a:r>
              <a:rPr kumimoji="1" lang="zh-CN" altLang="en-US" sz="21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步</a:t>
            </a:r>
            <a:r>
              <a:rPr kumimoji="1" lang="en-US" altLang="zh-CN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)</a:t>
            </a:r>
            <a:endParaRPr kumimoji="1" lang="zh-CN" altLang="en-US" sz="21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    第</a:t>
            </a: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一步</a:t>
            </a:r>
            <a:r>
              <a:rPr kumimoji="1"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  <a:r>
              <a:rPr kumimoji="1"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找出公因式； </a:t>
            </a:r>
          </a:p>
          <a:p>
            <a:pPr>
              <a:lnSpc>
                <a:spcPct val="150000"/>
              </a:lnSpc>
              <a:defRPr/>
            </a:pP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    第</a:t>
            </a: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二步</a:t>
            </a:r>
            <a:r>
              <a:rPr kumimoji="1"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:</a:t>
            </a:r>
            <a:r>
              <a:rPr kumimoji="1"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提取公因式 </a:t>
            </a:r>
            <a:r>
              <a:rPr kumimoji="1"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，即</a:t>
            </a:r>
            <a:r>
              <a:rPr kumimoji="1"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将多项式化为两个因式的乘积</a:t>
            </a:r>
            <a:r>
              <a:rPr kumimoji="1"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86021" name="Rectangle 50">
            <a:extLst>
              <a:ext uri="{FF2B5EF4-FFF2-40B4-BE49-F238E27FC236}">
                <a16:creationId xmlns:a16="http://schemas.microsoft.com/office/drawing/2014/main" xmlns="" id="{B768C31C-FC69-489A-8638-DBFC1CC83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225" y="2149403"/>
            <a:ext cx="2912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 – 3(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75BF867-30C2-48B1-A7A5-3F3945500765}"/>
              </a:ext>
            </a:extLst>
          </p:cNvPr>
          <p:cNvGrpSpPr>
            <a:grpSpLocks/>
          </p:cNvGrpSpPr>
          <p:nvPr/>
        </p:nvGrpSpPr>
        <p:grpSpPr bwMode="auto">
          <a:xfrm>
            <a:off x="6063456" y="901657"/>
            <a:ext cx="2681287" cy="1498600"/>
            <a:chOff x="8731" y="1272"/>
            <a:chExt cx="5631" cy="3149"/>
          </a:xfrm>
        </p:grpSpPr>
        <p:sp>
          <p:nvSpPr>
            <p:cNvPr id="86023" name="云形标注 1">
              <a:extLst>
                <a:ext uri="{FF2B5EF4-FFF2-40B4-BE49-F238E27FC236}">
                  <a16:creationId xmlns:a16="http://schemas.microsoft.com/office/drawing/2014/main" xmlns="" id="{458277C4-002E-49E7-8493-CD70A39EE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" y="1272"/>
              <a:ext cx="5566" cy="3149"/>
            </a:xfrm>
            <a:prstGeom prst="cloudCallout">
              <a:avLst>
                <a:gd name="adj1" fmla="val -120378"/>
                <a:gd name="adj2" fmla="val 58216"/>
              </a:avLst>
            </a:prstGeom>
            <a:solidFill>
              <a:srgbClr val="D6F5F5"/>
            </a:solidFill>
            <a:ln w="952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/>
            </a:p>
          </p:txBody>
        </p:sp>
        <p:sp>
          <p:nvSpPr>
            <p:cNvPr id="86024" name="Rectangle 51">
              <a:extLst>
                <a:ext uri="{FF2B5EF4-FFF2-40B4-BE49-F238E27FC236}">
                  <a16:creationId xmlns:a16="http://schemas.microsoft.com/office/drawing/2014/main" xmlns="" id="{5BB58D13-3ADB-4E37-B5BB-59DD40D20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" y="1788"/>
              <a:ext cx="5275" cy="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b="1" dirty="0">
                  <a:latin typeface="宋体" panose="02010600030101010101" pitchFamily="2" charset="-122"/>
                </a:rPr>
                <a:t>公因式既可以是一个</a:t>
              </a:r>
              <a:r>
                <a:rPr lang="zh-CN" altLang="en-US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单项式</a:t>
              </a:r>
              <a:r>
                <a:rPr lang="zh-CN" altLang="en-US" b="1" dirty="0">
                  <a:latin typeface="宋体" panose="02010600030101010101" pitchFamily="2" charset="-122"/>
                </a:rPr>
                <a:t>的形</a:t>
              </a:r>
              <a:r>
                <a:rPr lang="zh-CN" altLang="en-US" b="1" dirty="0" smtClean="0">
                  <a:latin typeface="宋体" panose="02010600030101010101" pitchFamily="2" charset="-122"/>
                </a:rPr>
                <a:t>式，也</a:t>
              </a:r>
              <a:r>
                <a:rPr lang="zh-CN" altLang="en-US" b="1" dirty="0">
                  <a:latin typeface="宋体" panose="02010600030101010101" pitchFamily="2" charset="-122"/>
                </a:rPr>
                <a:t>可以是一个</a:t>
              </a:r>
              <a:r>
                <a:rPr lang="zh-CN" altLang="en-US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多项式</a:t>
              </a:r>
              <a:r>
                <a:rPr lang="zh-CN" altLang="en-US" b="1" dirty="0">
                  <a:latin typeface="宋体" panose="02010600030101010101" pitchFamily="2" charset="-122"/>
                </a:rPr>
                <a:t>的形式</a:t>
              </a:r>
              <a:r>
                <a:rPr lang="en-US" altLang="zh-CN" b="1" dirty="0">
                  <a:latin typeface="宋体" panose="02010600030101010101" pitchFamily="2" charset="-122"/>
                </a:rPr>
                <a:t>.</a:t>
              </a:r>
            </a:p>
          </p:txBody>
        </p:sp>
      </p:grpSp>
      <p:sp>
        <p:nvSpPr>
          <p:cNvPr id="21" name="Rectangle 52">
            <a:extLst>
              <a:ext uri="{FF2B5EF4-FFF2-40B4-BE49-F238E27FC236}">
                <a16:creationId xmlns:a16="http://schemas.microsoft.com/office/drawing/2014/main" xmlns="" id="{5FA982CD-186B-4367-9802-0C018020D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208666"/>
            <a:ext cx="58451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整体思想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是数学中一种重要而且常用的思想方法</a:t>
            </a:r>
            <a:r>
              <a: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86030" name="组合 6">
            <a:extLst>
              <a:ext uri="{FF2B5EF4-FFF2-40B4-BE49-F238E27FC236}">
                <a16:creationId xmlns:a16="http://schemas.microsoft.com/office/drawing/2014/main" xmlns="" id="{4EC3A9C8-6195-47F6-8034-449E91C5C019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571500"/>
            <a:ext cx="1858963" cy="492125"/>
            <a:chOff x="427462" y="558483"/>
            <a:chExt cx="1858351" cy="492443"/>
          </a:xfrm>
        </p:grpSpPr>
        <p:grpSp>
          <p:nvGrpSpPr>
            <p:cNvPr id="86031" name="组合 5">
              <a:extLst>
                <a:ext uri="{FF2B5EF4-FFF2-40B4-BE49-F238E27FC236}">
                  <a16:creationId xmlns:a16="http://schemas.microsoft.com/office/drawing/2014/main" xmlns="" id="{EC299F42-EA69-48BF-A25E-3D72699E26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xmlns="" id="{C8BC7839-FDDB-4CA4-A467-1AC2BD23BAC7}"/>
                  </a:ext>
                </a:extLst>
              </p:cNvPr>
              <p:cNvSpPr/>
              <p:nvPr/>
            </p:nvSpPr>
            <p:spPr>
              <a:xfrm>
                <a:off x="2177459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437485BF-216B-4CDB-A926-94E54F98DAD4}"/>
                  </a:ext>
                </a:extLst>
              </p:cNvPr>
              <p:cNvSpPr/>
              <p:nvPr/>
            </p:nvSpPr>
            <p:spPr>
              <a:xfrm>
                <a:off x="2507550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7C674F30-BF0A-4F89-8E3C-ADBAAE6C4D0F}"/>
                  </a:ext>
                </a:extLst>
              </p:cNvPr>
              <p:cNvSpPr/>
              <p:nvPr/>
            </p:nvSpPr>
            <p:spPr>
              <a:xfrm>
                <a:off x="2837642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4A2F1CEC-9A18-446D-AB3A-9D40081C3E5B}"/>
                  </a:ext>
                </a:extLst>
              </p:cNvPr>
              <p:cNvSpPr/>
              <p:nvPr/>
            </p:nvSpPr>
            <p:spPr>
              <a:xfrm>
                <a:off x="3167733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D0C3FC31-27F0-4E81-9431-EFB361B37C85}"/>
                  </a:ext>
                </a:extLst>
              </p:cNvPr>
              <p:cNvSpPr/>
              <p:nvPr/>
            </p:nvSpPr>
            <p:spPr>
              <a:xfrm>
                <a:off x="3567652" y="-557353"/>
                <a:ext cx="426897" cy="42572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86037" name="文本框 11">
              <a:extLst>
                <a:ext uri="{FF2B5EF4-FFF2-40B4-BE49-F238E27FC236}">
                  <a16:creationId xmlns:a16="http://schemas.microsoft.com/office/drawing/2014/main" xmlns="" id="{BEB335B8-7F5E-4D7B-B4F7-64145517E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+mn-lt"/>
                </a:rPr>
                <a:t>2</a:t>
              </a:r>
              <a:endParaRPr lang="zh-CN" alt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86038" name="文本框 4">
            <a:extLst>
              <a:ext uri="{FF2B5EF4-FFF2-40B4-BE49-F238E27FC236}">
                <a16:creationId xmlns:a16="http://schemas.microsoft.com/office/drawing/2014/main" xmlns="" id="{061A3DBB-5BE0-47A3-B58E-145B653B6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350" y="606425"/>
            <a:ext cx="4052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利用提公因式法分解因式</a:t>
            </a:r>
          </a:p>
        </p:txBody>
      </p:sp>
      <p:grpSp>
        <p:nvGrpSpPr>
          <p:cNvPr id="27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8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30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8008E8D2-903D-4E3C-BD09-6D3B72914085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1042988" y="520700"/>
            <a:ext cx="389812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  <a:sym typeface="Wingdings" panose="05000000000000000000" pitchFamily="2" charset="2"/>
              </a:rPr>
              <a:t>(1)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</a:rPr>
              <a:t>8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latin typeface="Times New Roman" panose="02020603050405020304" pitchFamily="18" charset="0"/>
              </a:rPr>
              <a:t>+ 12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ab</a:t>
            </a:r>
            <a:r>
              <a:rPr lang="en-US" altLang="zh-CN" sz="24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>
                <a:latin typeface="Times New Roman" panose="02020603050405020304" pitchFamily="18" charset="0"/>
              </a:rPr>
              <a:t>c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·2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·3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ab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+3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bc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4" name="云形标注 17">
            <a:extLst>
              <a:ext uri="{FF2B5EF4-FFF2-40B4-BE49-F238E27FC236}">
                <a16:creationId xmlns:a16="http://schemas.microsoft.com/office/drawing/2014/main" xmlns="" id="{3A3F1038-59CC-4F96-B87E-B91EA06C4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520700"/>
            <a:ext cx="3487795" cy="1349375"/>
          </a:xfrm>
          <a:prstGeom prst="cloudCallout">
            <a:avLst>
              <a:gd name="adj1" fmla="val -63926"/>
              <a:gd name="adj2" fmla="val 47986"/>
            </a:avLst>
          </a:prstGeom>
          <a:solidFill>
            <a:srgbClr val="D6F5F5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如果提出公因式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4</a:t>
            </a:r>
            <a:r>
              <a:rPr lang="en-US" altLang="zh-CN" sz="2100" b="1" i="1" dirty="0" smtClean="0">
                <a:latin typeface="+mn-lt"/>
                <a:ea typeface="楷体" panose="02010609060101010101" pitchFamily="49" charset="-122"/>
              </a:rPr>
              <a:t>ab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，另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一个因式是否还有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公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因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式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18435" name="TextBox 26">
            <a:extLst>
              <a:ext uri="{FF2B5EF4-FFF2-40B4-BE49-F238E27FC236}">
                <a16:creationId xmlns:a16="http://schemas.microsoft.com/office/drawing/2014/main" xmlns="" id="{59E15D12-24E8-4001-B334-61E84606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31" y="2286762"/>
            <a:ext cx="346761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另一个因式将是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100" b="1" baseline="30000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+3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en-US" altLang="zh-CN" sz="2100" b="1" baseline="30000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c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18436" name="TextBox 27">
            <a:extLst>
              <a:ext uri="{FF2B5EF4-FFF2-40B4-BE49-F238E27FC236}">
                <a16:creationId xmlns:a16="http://schemas.microsoft.com/office/drawing/2014/main" xmlns="" id="{FF501FCE-B0F9-4E8E-AD74-513A42110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2286762"/>
            <a:ext cx="23423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它还有公因式是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</a:rPr>
              <a:t>.</a:t>
            </a:r>
            <a:endParaRPr lang="zh-CN" altLang="en-US" sz="2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 Box 1028">
            <a:extLst>
              <a:ext uri="{FF2B5EF4-FFF2-40B4-BE49-F238E27FC236}">
                <a16:creationId xmlns:a16="http://schemas.microsoft.com/office/drawing/2014/main" xmlns="" id="{23ACF72A-7EE3-4050-885A-47D0E7686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031" y="2890044"/>
            <a:ext cx="434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)–3(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)(2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–3).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8438" name="爆炸形 2 4">
            <a:extLst>
              <a:ext uri="{FF2B5EF4-FFF2-40B4-BE49-F238E27FC236}">
                <a16:creationId xmlns:a16="http://schemas.microsoft.com/office/drawing/2014/main" xmlns="" id="{AA9FA0B7-5827-4270-B6BA-1665D9D5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16" y="2890044"/>
            <a:ext cx="3573463" cy="1998662"/>
          </a:xfrm>
          <a:prstGeom prst="irregularSeal2">
            <a:avLst/>
          </a:prstGeom>
          <a:solidFill>
            <a:srgbClr val="FBFB00"/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</a:rPr>
              <a:t>如何检查因式分解是否正确？</a:t>
            </a:r>
          </a:p>
        </p:txBody>
      </p:sp>
      <p:sp>
        <p:nvSpPr>
          <p:cNvPr id="18439" name="TextBox 5">
            <a:extLst>
              <a:ext uri="{FF2B5EF4-FFF2-40B4-BE49-F238E27FC236}">
                <a16:creationId xmlns:a16="http://schemas.microsoft.com/office/drawing/2014/main" xmlns="" id="{1DB9A295-11AD-4090-9545-51886150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255" y="3990043"/>
            <a:ext cx="2204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做整式乘法运算</a:t>
            </a:r>
            <a:r>
              <a:rPr lang="en-US" altLang="zh-CN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.</a:t>
            </a:r>
          </a:p>
        </p:txBody>
      </p:sp>
      <p:grpSp>
        <p:nvGrpSpPr>
          <p:cNvPr id="13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14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ldLvl="0" animBg="1"/>
      <p:bldP spid="18435" grpId="0"/>
      <p:bldP spid="18436" grpId="0"/>
      <p:bldP spid="7" grpId="0"/>
      <p:bldP spid="18438" grpId="0" bldLvl="0" animBg="1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文本框 99">
            <a:extLst>
              <a:ext uri="{FF2B5EF4-FFF2-40B4-BE49-F238E27FC236}">
                <a16:creationId xmlns:a16="http://schemas.microsoft.com/office/drawing/2014/main" xmlns="" id="{D5A7A4D4-3CAB-4236-917B-C2F92B186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898" y="636879"/>
            <a:ext cx="731279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因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式分解：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(1) 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c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12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c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；                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(2) 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c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)–3(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c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；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(3) 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.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xmlns="" id="{CA2A29B2-B097-4670-8D78-E8874F01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070" y="3371661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–1)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．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C957EDC-D672-4ACD-AC21-FB9A94FF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7340" y="2719688"/>
            <a:ext cx="4269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en-US" altLang="zh-CN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式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ac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18CFF5-5410-4CAE-980C-C5F073C4E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22" y="2719688"/>
            <a:ext cx="351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–3)(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12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13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3" y="611293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 Box 5">
            <a:extLst>
              <a:ext uri="{FF2B5EF4-FFF2-40B4-BE49-F238E27FC236}">
                <a16:creationId xmlns:a16="http://schemas.microsoft.com/office/drawing/2014/main" xmlns="" id="{DBAEA35A-AC10-4845-AC2D-ED2081391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028700"/>
            <a:ext cx="56403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100"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zh-CN" sz="2100">
              <a:latin typeface="+mn-lt"/>
            </a:endParaRPr>
          </a:p>
        </p:txBody>
      </p:sp>
      <p:grpSp>
        <p:nvGrpSpPr>
          <p:cNvPr id="89090" name="Group 26">
            <a:extLst>
              <a:ext uri="{FF2B5EF4-FFF2-40B4-BE49-F238E27FC236}">
                <a16:creationId xmlns:a16="http://schemas.microsoft.com/office/drawing/2014/main" xmlns="" id="{64D7063E-CE7B-4C6D-80CB-64485F992595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1078680"/>
            <a:ext cx="4752975" cy="1341016"/>
            <a:chOff x="521" y="1005"/>
            <a:chExt cx="3992" cy="1127"/>
          </a:xfrm>
        </p:grpSpPr>
        <p:sp>
          <p:nvSpPr>
            <p:cNvPr id="89091" name="Text Box 14">
              <a:extLst>
                <a:ext uri="{FF2B5EF4-FFF2-40B4-BE49-F238E27FC236}">
                  <a16:creationId xmlns:a16="http://schemas.microsoft.com/office/drawing/2014/main" xmlns="" id="{3FAD8A2D-159B-4D39-8034-A3FE73C171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005"/>
              <a:ext cx="30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12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y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+18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xy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分解因式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.</a:t>
              </a:r>
            </a:p>
          </p:txBody>
        </p:sp>
        <p:sp>
          <p:nvSpPr>
            <p:cNvPr id="89092" name="Text Box 16">
              <a:extLst>
                <a:ext uri="{FF2B5EF4-FFF2-40B4-BE49-F238E27FC236}">
                  <a16:creationId xmlns:a16="http://schemas.microsoft.com/office/drawing/2014/main" xmlns="" id="{1ADACF9D-001C-463B-9065-01BC4BF452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434"/>
              <a:ext cx="3992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+mn-lt"/>
                  <a:ea typeface="黑体" panose="02010609060101010101" pitchFamily="49" charset="-122"/>
                </a:rPr>
                <a:t>解：</a:t>
              </a:r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原式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仿宋" panose="02010609060101010101" pitchFamily="49" charset="-122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仿宋" panose="02010609060101010101" pitchFamily="49" charset="-122"/>
                </a:rPr>
                <a:t>=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3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xy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(4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+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6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). </a:t>
              </a:r>
              <a:endParaRPr lang="en-US" altLang="zh-CN" sz="24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  <a:p>
              <a:endParaRPr lang="en-US" altLang="zh-CN" sz="24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DB4C0152-C9BF-4D1E-AA60-92759DB6DB29}"/>
              </a:ext>
            </a:extLst>
          </p:cNvPr>
          <p:cNvGrpSpPr>
            <a:grpSpLocks/>
          </p:cNvGrpSpPr>
          <p:nvPr/>
        </p:nvGrpSpPr>
        <p:grpSpPr bwMode="auto">
          <a:xfrm>
            <a:off x="1430338" y="2686050"/>
            <a:ext cx="2001837" cy="857250"/>
            <a:chOff x="288" y="2256"/>
            <a:chExt cx="1681" cy="720"/>
          </a:xfrm>
        </p:grpSpPr>
        <p:sp>
          <p:nvSpPr>
            <p:cNvPr id="15371" name="Text Box 8">
              <a:extLst>
                <a:ext uri="{FF2B5EF4-FFF2-40B4-BE49-F238E27FC236}">
                  <a16:creationId xmlns:a16="http://schemas.microsoft.com/office/drawing/2014/main" xmlns="" id="{E13BB6F9-3FE9-4798-BFA8-3B94443CCD8D}"/>
                </a:ext>
              </a:extLst>
            </p:cNvPr>
            <p:cNvSpPr txBox="1"/>
            <p:nvPr/>
          </p:nvSpPr>
          <p:spPr>
            <a:xfrm>
              <a:off x="975" y="2341"/>
              <a:ext cx="994" cy="3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100" b="1" noProof="1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+mn-ea"/>
                </a:rPr>
                <a:t>错误</a:t>
              </a:r>
            </a:p>
          </p:txBody>
        </p:sp>
        <p:pic>
          <p:nvPicPr>
            <p:cNvPr id="89095" name="Picture 17" descr="图片1">
              <a:extLst>
                <a:ext uri="{FF2B5EF4-FFF2-40B4-BE49-F238E27FC236}">
                  <a16:creationId xmlns:a16="http://schemas.microsoft.com/office/drawing/2014/main" xmlns="" id="{5816E155-90DC-43B5-B9F5-A23FC8935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256"/>
              <a:ext cx="4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xmlns="" id="{55433FDB-5A5C-4EA0-9FAB-17FFB1C21F88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651894"/>
            <a:ext cx="3484563" cy="899778"/>
            <a:chOff x="2109" y="2275"/>
            <a:chExt cx="2926" cy="756"/>
          </a:xfrm>
        </p:grpSpPr>
        <p:sp>
          <p:nvSpPr>
            <p:cNvPr id="15369" name="AutoShape 7">
              <a:extLst>
                <a:ext uri="{FF2B5EF4-FFF2-40B4-BE49-F238E27FC236}">
                  <a16:creationId xmlns:a16="http://schemas.microsoft.com/office/drawing/2014/main" xmlns="" id="{39D17BC8-6A03-4646-A5E6-D1676B850E2A}"/>
                </a:ext>
              </a:extLst>
            </p:cNvPr>
            <p:cNvSpPr/>
            <p:nvPr/>
          </p:nvSpPr>
          <p:spPr>
            <a:xfrm>
              <a:off x="2109" y="2296"/>
              <a:ext cx="2854" cy="728"/>
            </a:xfrm>
            <a:prstGeom prst="wedgeRoundRectCallout">
              <a:avLst>
                <a:gd name="adj1" fmla="val -53062"/>
                <a:gd name="adj2" fmla="val -134395"/>
                <a:gd name="adj3" fmla="val 16667"/>
              </a:avLst>
            </a:prstGeom>
            <a:solidFill>
              <a:schemeClr val="accent6">
                <a:lumMod val="75000"/>
                <a:alpha val="29000"/>
              </a:schemeClr>
            </a:solidFill>
            <a:ln w="9525">
              <a:noFill/>
              <a:miter/>
            </a:ln>
          </p:spPr>
          <p:txBody>
            <a:bodyPr/>
            <a:lstStyle/>
            <a:p>
              <a:pPr algn="ctr">
                <a:defRPr/>
              </a:pPr>
              <a:endParaRPr lang="zh-CN" altLang="zh-CN" sz="2100" noProof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89098" name="Text Box 18">
              <a:extLst>
                <a:ext uri="{FF2B5EF4-FFF2-40B4-BE49-F238E27FC236}">
                  <a16:creationId xmlns:a16="http://schemas.microsoft.com/office/drawing/2014/main" xmlns="" id="{9E8F2712-ECA5-4583-B699-C2C8AFF7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" y="2275"/>
              <a:ext cx="29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100" b="1" dirty="0" smtClean="0">
                  <a:solidFill>
                    <a:srgbClr val="000000"/>
                  </a:solidFill>
                  <a:latin typeface="+mn-lt"/>
                </a:rPr>
                <a:t>        公因式</a:t>
              </a:r>
              <a:r>
                <a:rPr lang="zh-CN" altLang="en-US" sz="2100" b="1" dirty="0">
                  <a:solidFill>
                    <a:srgbClr val="000000"/>
                  </a:solidFill>
                  <a:latin typeface="+mn-lt"/>
                </a:rPr>
                <a:t>没有提</a:t>
              </a:r>
              <a:r>
                <a:rPr lang="zh-CN" altLang="en-US" sz="2100" b="1" dirty="0" smtClean="0">
                  <a:solidFill>
                    <a:srgbClr val="000000"/>
                  </a:solidFill>
                  <a:latin typeface="+mn-lt"/>
                </a:rPr>
                <a:t>尽，还</a:t>
              </a:r>
              <a:r>
                <a:rPr lang="zh-CN" altLang="en-US" sz="2100" b="1" dirty="0">
                  <a:solidFill>
                    <a:srgbClr val="000000"/>
                  </a:solidFill>
                  <a:latin typeface="+mn-lt"/>
                </a:rPr>
                <a:t>可以提出公因式</a:t>
              </a:r>
              <a:r>
                <a:rPr lang="en-US" altLang="zh-CN" sz="2100" b="1" dirty="0" smtClean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en-US" altLang="zh-CN" sz="2100" b="1" dirty="0">
                  <a:solidFill>
                    <a:srgbClr val="000000"/>
                  </a:solidFill>
                  <a:latin typeface="+mn-lt"/>
                </a:rPr>
                <a:t>.</a:t>
              </a:r>
            </a:p>
          </p:txBody>
        </p:sp>
      </p:grpSp>
      <p:sp>
        <p:nvSpPr>
          <p:cNvPr id="25" name="Text Box 19">
            <a:extLst>
              <a:ext uri="{FF2B5EF4-FFF2-40B4-BE49-F238E27FC236}">
                <a16:creationId xmlns:a16="http://schemas.microsoft.com/office/drawing/2014/main" xmlns="" id="{9F373A93-AFB1-4188-A8D4-250FBF6D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310063"/>
            <a:ext cx="356393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注意：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公因式要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提尽</a:t>
            </a:r>
            <a:r>
              <a:rPr lang="en-US" altLang="zh-CN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5EDD6B8A-7BDF-42A2-B620-C2C5DEF9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3684588"/>
            <a:ext cx="39433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正解：</a:t>
            </a:r>
            <a:r>
              <a:rPr lang="zh-CN" altLang="en-US" sz="2100" b="1" dirty="0">
                <a:solidFill>
                  <a:srgbClr val="0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=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6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xy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+3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y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).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89101" name="TextBox 26">
            <a:extLst>
              <a:ext uri="{FF2B5EF4-FFF2-40B4-BE49-F238E27FC236}">
                <a16:creationId xmlns:a16="http://schemas.microsoft.com/office/drawing/2014/main" xmlns="" id="{A51B66EC-FEB5-409C-BD92-FF774B89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144" y="591134"/>
            <a:ext cx="32800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小明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的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解法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有误吗？</a:t>
            </a:r>
          </a:p>
        </p:txBody>
      </p:sp>
      <p:grpSp>
        <p:nvGrpSpPr>
          <p:cNvPr id="19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20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21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22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63" y="522775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>
            <a:extLst>
              <a:ext uri="{FF2B5EF4-FFF2-40B4-BE49-F238E27FC236}">
                <a16:creationId xmlns:a16="http://schemas.microsoft.com/office/drawing/2014/main" xmlns="" id="{C512E376-B210-4C3E-A7A3-B2EFFE9DB929}"/>
              </a:ext>
            </a:extLst>
          </p:cNvPr>
          <p:cNvSpPr/>
          <p:nvPr/>
        </p:nvSpPr>
        <p:spPr>
          <a:xfrm>
            <a:off x="3436938" y="2192338"/>
            <a:ext cx="4230687" cy="1082675"/>
          </a:xfrm>
          <a:prstGeom prst="wedgeRoundRectCallout">
            <a:avLst>
              <a:gd name="adj1" fmla="val -33907"/>
              <a:gd name="adj2" fmla="val -70111"/>
              <a:gd name="adj3" fmla="val 16667"/>
            </a:avLst>
          </a:prstGeom>
          <a:solidFill>
            <a:schemeClr val="accent4">
              <a:lumMod val="40000"/>
              <a:lumOff val="60000"/>
              <a:alpha val="28000"/>
            </a:schemeClr>
          </a:solidFill>
          <a:ln w="9525">
            <a:noFill/>
            <a:miter/>
          </a:ln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en-US" sz="2100" b="1" noProof="1" smtClean="0">
                <a:solidFill>
                  <a:srgbClr val="000000"/>
                </a:solidFill>
                <a:latin typeface="宋体" panose="02010600030101010101" pitchFamily="2" charset="-122"/>
              </a:rPr>
              <a:t>当多项式的某一项和公因式相同时，提公因式后剩余的项是</a:t>
            </a:r>
            <a:r>
              <a:rPr lang="en-US" altLang="zh-CN" sz="2100" b="1" noProof="1">
                <a:solidFill>
                  <a:srgbClr val="000000"/>
                </a:solidFill>
                <a:latin typeface="+mn-lt"/>
                <a:ea typeface="仿宋" panose="02010609060101010101" pitchFamily="49" charset="-122"/>
              </a:rPr>
              <a:t>1.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xmlns="" id="{F5BA0269-24EC-4DC8-88BC-AEE5607BBBA8}"/>
              </a:ext>
            </a:extLst>
          </p:cNvPr>
          <p:cNvGrpSpPr>
            <a:grpSpLocks/>
          </p:cNvGrpSpPr>
          <p:nvPr/>
        </p:nvGrpSpPr>
        <p:grpSpPr bwMode="auto">
          <a:xfrm>
            <a:off x="1385888" y="2400300"/>
            <a:ext cx="1912937" cy="914400"/>
            <a:chOff x="204" y="2016"/>
            <a:chExt cx="1606" cy="768"/>
          </a:xfrm>
        </p:grpSpPr>
        <p:sp>
          <p:nvSpPr>
            <p:cNvPr id="16394" name="Text Box 11">
              <a:extLst>
                <a:ext uri="{FF2B5EF4-FFF2-40B4-BE49-F238E27FC236}">
                  <a16:creationId xmlns:a16="http://schemas.microsoft.com/office/drawing/2014/main" xmlns="" id="{8629F28F-91A1-489C-AAC8-935672B80381}"/>
                </a:ext>
              </a:extLst>
            </p:cNvPr>
            <p:cNvSpPr txBox="1"/>
            <p:nvPr/>
          </p:nvSpPr>
          <p:spPr>
            <a:xfrm>
              <a:off x="816" y="2016"/>
              <a:ext cx="994" cy="3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100" noProof="1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+mn-ea"/>
                </a:rPr>
                <a:t>错误</a:t>
              </a:r>
            </a:p>
          </p:txBody>
        </p:sp>
        <p:pic>
          <p:nvPicPr>
            <p:cNvPr id="90116" name="Picture 17" descr="图片1">
              <a:extLst>
                <a:ext uri="{FF2B5EF4-FFF2-40B4-BE49-F238E27FC236}">
                  <a16:creationId xmlns:a16="http://schemas.microsoft.com/office/drawing/2014/main" xmlns="" id="{C89A2BEB-122F-4A1D-BCA6-E7D915C98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064"/>
              <a:ext cx="4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18">
            <a:extLst>
              <a:ext uri="{FF2B5EF4-FFF2-40B4-BE49-F238E27FC236}">
                <a16:creationId xmlns:a16="http://schemas.microsoft.com/office/drawing/2014/main" xmlns="" id="{525E6F41-3A69-4A2B-83F4-E6D3726A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4543425"/>
            <a:ext cx="33496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注意：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某项提出莫漏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1</a:t>
            </a:r>
            <a:r>
              <a:rPr lang="en-US" altLang="zh-CN" sz="2100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90118" name="Group 23">
            <a:extLst>
              <a:ext uri="{FF2B5EF4-FFF2-40B4-BE49-F238E27FC236}">
                <a16:creationId xmlns:a16="http://schemas.microsoft.com/office/drawing/2014/main" xmlns="" id="{BD013FF8-6BA8-48CE-9A13-7C93584EB570}"/>
              </a:ext>
            </a:extLst>
          </p:cNvPr>
          <p:cNvGrpSpPr>
            <a:grpSpLocks/>
          </p:cNvGrpSpPr>
          <p:nvPr/>
        </p:nvGrpSpPr>
        <p:grpSpPr bwMode="auto">
          <a:xfrm>
            <a:off x="1943100" y="1079659"/>
            <a:ext cx="5640388" cy="935058"/>
            <a:chOff x="672" y="977"/>
            <a:chExt cx="4737" cy="785"/>
          </a:xfrm>
        </p:grpSpPr>
        <p:sp>
          <p:nvSpPr>
            <p:cNvPr id="90119" name="Text Box 5">
              <a:extLst>
                <a:ext uri="{FF2B5EF4-FFF2-40B4-BE49-F238E27FC236}">
                  <a16:creationId xmlns:a16="http://schemas.microsoft.com/office/drawing/2014/main" xmlns="" id="{D58C531C-23AB-4128-B44C-FB574A249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1392"/>
              <a:ext cx="473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FF"/>
                  </a:solidFill>
                  <a:latin typeface="+mn-lt"/>
                  <a:ea typeface="黑体" panose="02010609060101010101" pitchFamily="49" charset="-122"/>
                </a:rPr>
                <a:t>解：</a:t>
              </a:r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原式</a:t>
              </a:r>
              <a:r>
                <a:rPr lang="zh-CN" altLang="en-US" sz="2400" b="1" dirty="0">
                  <a:solidFill>
                    <a:srgbClr val="000000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仿宋" panose="02010609060101010101" pitchFamily="49" charset="-122"/>
                </a:rPr>
                <a:t>=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(3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–6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黑体" panose="02010609060101010101" pitchFamily="49" charset="-122"/>
                </a:rPr>
                <a:t>).</a:t>
              </a:r>
              <a:endParaRPr lang="en-US" altLang="zh-CN" sz="24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endParaRPr>
            </a:p>
          </p:txBody>
        </p:sp>
        <p:sp>
          <p:nvSpPr>
            <p:cNvPr id="90120" name="Rectangle 20">
              <a:extLst>
                <a:ext uri="{FF2B5EF4-FFF2-40B4-BE49-F238E27FC236}">
                  <a16:creationId xmlns:a16="http://schemas.microsoft.com/office/drawing/2014/main" xmlns="" id="{0E6EF060-0DA5-428A-95A4-DA4D945D8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977"/>
              <a:ext cx="274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把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3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– 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6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xy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分解因式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.</a:t>
              </a:r>
            </a:p>
          </p:txBody>
        </p:sp>
      </p:grpSp>
      <p:sp>
        <p:nvSpPr>
          <p:cNvPr id="11" name="Rectangle 21">
            <a:extLst>
              <a:ext uri="{FF2B5EF4-FFF2-40B4-BE49-F238E27FC236}">
                <a16:creationId xmlns:a16="http://schemas.microsoft.com/office/drawing/2014/main" xmlns="" id="{9C0167D2-2566-45B3-A9E4-1F2B7380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1788" y="3514725"/>
            <a:ext cx="5715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正解</a:t>
            </a:r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：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=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3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x·x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–6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y·x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+1·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endParaRPr lang="en-US" altLang="zh-CN" sz="2100" b="1" i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>
                <a:latin typeface="+mn-lt"/>
                <a:ea typeface="黑体" panose="02010609060101010101" pitchFamily="49" charset="-122"/>
              </a:rPr>
              <a:t>               =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(3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–6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y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+1)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0122" name="矩形 11">
            <a:extLst>
              <a:ext uri="{FF2B5EF4-FFF2-40B4-BE49-F238E27FC236}">
                <a16:creationId xmlns:a16="http://schemas.microsoft.com/office/drawing/2014/main" xmlns="" id="{DDA1AE6C-554E-470A-88C2-4646B6B62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573088"/>
            <a:ext cx="3199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小亮的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解法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有误吗？</a:t>
            </a:r>
          </a:p>
        </p:txBody>
      </p:sp>
      <p:grpSp>
        <p:nvGrpSpPr>
          <p:cNvPr id="16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17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18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19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34" y="481646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内容占位符 2">
            <a:extLst>
              <a:ext uri="{FF2B5EF4-FFF2-40B4-BE49-F238E27FC236}">
                <a16:creationId xmlns:a16="http://schemas.microsoft.com/office/drawing/2014/main" xmlns="" id="{1EECB734-976D-44B5-A7CE-3D533B672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7" y="975424"/>
            <a:ext cx="7424737" cy="281622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        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我们知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道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利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用整式的乘法运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算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可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以将几个整式的积化为一个多项式的形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式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反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过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来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能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不能将一个多项式化成几个整式的积的形式呢？若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能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这</a:t>
            </a:r>
            <a:r>
              <a:rPr lang="zh-CN" altLang="zh-CN" sz="2800" b="1" dirty="0">
                <a:latin typeface="+mn-lt"/>
                <a:ea typeface="楷体" panose="02010609060101010101" pitchFamily="49" charset="-122"/>
              </a:rPr>
              <a:t>种变形叫做什么呢</a:t>
            </a:r>
            <a:r>
              <a:rPr lang="zh-CN" altLang="zh-CN" sz="2800" b="1" dirty="0" smtClean="0">
                <a:latin typeface="+mn-lt"/>
                <a:ea typeface="楷体" panose="02010609060101010101" pitchFamily="49" charset="-122"/>
              </a:rPr>
              <a:t>？</a:t>
            </a:r>
            <a:endParaRPr lang="zh-CN" altLang="zh-CN" sz="2800" b="1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71682" name="组合 1">
            <a:extLst>
              <a:ext uri="{FF2B5EF4-FFF2-40B4-BE49-F238E27FC236}">
                <a16:creationId xmlns:a16="http://schemas.microsoft.com/office/drawing/2014/main" xmlns="" id="{8CC29CA3-F73A-4C68-8F2C-2D0D5A64D80D}"/>
              </a:ext>
            </a:extLst>
          </p:cNvPr>
          <p:cNvGrpSpPr>
            <a:grpSpLocks/>
          </p:cNvGrpSpPr>
          <p:nvPr/>
        </p:nvGrpSpPr>
        <p:grpSpPr bwMode="auto">
          <a:xfrm>
            <a:off x="7777" y="-47283"/>
            <a:ext cx="2006600" cy="493712"/>
            <a:chOff x="100" y="53"/>
            <a:chExt cx="3160" cy="778"/>
          </a:xfrm>
        </p:grpSpPr>
        <p:cxnSp>
          <p:nvCxnSpPr>
            <p:cNvPr id="11" name="直线连接符 10">
              <a:extLst>
                <a:ext uri="{FF2B5EF4-FFF2-40B4-BE49-F238E27FC236}">
                  <a16:creationId xmlns:a16="http://schemas.microsoft.com/office/drawing/2014/main" xmlns="" id="{C9B2A492-19BE-480E-94D0-FA94079D8541}"/>
                </a:ext>
              </a:extLst>
            </p:cNvPr>
            <p:cNvCxnSpPr/>
            <p:nvPr/>
          </p:nvCxnSpPr>
          <p:spPr>
            <a:xfrm>
              <a:off x="100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684" name="文本框 18">
              <a:extLst>
                <a:ext uri="{FF2B5EF4-FFF2-40B4-BE49-F238E27FC236}">
                  <a16:creationId xmlns:a16="http://schemas.microsoft.com/office/drawing/2014/main" xmlns="" id="{B4D8396D-2D0A-4924-B2FE-B5B62D544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53"/>
              <a:ext cx="2390" cy="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导入新知</a:t>
              </a:r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xmlns="" id="{1AD6C606-F8DC-483D-A0A1-9DC6BE562E78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97"/>
              <a:ext cx="567" cy="503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4">
            <a:extLst>
              <a:ext uri="{FF2B5EF4-FFF2-40B4-BE49-F238E27FC236}">
                <a16:creationId xmlns:a16="http://schemas.microsoft.com/office/drawing/2014/main" xmlns="" id="{1DBF2592-F9FB-4EBB-9C69-D3553ACCF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1923541"/>
            <a:ext cx="4914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100">
              <a:latin typeface="Times New Roman" panose="02020603050405020304" pitchFamily="18" charset="0"/>
            </a:endParaRPr>
          </a:p>
        </p:txBody>
      </p:sp>
      <p:sp>
        <p:nvSpPr>
          <p:cNvPr id="91138" name="Text Box 5">
            <a:extLst>
              <a:ext uri="{FF2B5EF4-FFF2-40B4-BE49-F238E27FC236}">
                <a16:creationId xmlns:a16="http://schemas.microsoft.com/office/drawing/2014/main" xmlns="" id="{A780FD91-9756-45FC-A2D1-14A8C33BB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438" y="1342516"/>
            <a:ext cx="56403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/>
          <a:p>
            <a:pPr>
              <a:spcBef>
                <a:spcPct val="50000"/>
              </a:spcBef>
            </a:pPr>
            <a:endParaRPr lang="en-US" altLang="zh-CN" sz="21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100">
              <a:latin typeface="Times New Roman" panose="02020603050405020304" pitchFamily="18" charset="0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xmlns="" id="{91089BA0-FDDA-434B-88AE-7B41AB9F051F}"/>
              </a:ext>
            </a:extLst>
          </p:cNvPr>
          <p:cNvSpPr/>
          <p:nvPr/>
        </p:nvSpPr>
        <p:spPr>
          <a:xfrm>
            <a:off x="5300981" y="1057559"/>
            <a:ext cx="2754312" cy="1073150"/>
          </a:xfrm>
          <a:prstGeom prst="wedgeRoundRectCallout">
            <a:avLst>
              <a:gd name="adj1" fmla="val -88130"/>
              <a:gd name="adj2" fmla="val 39789"/>
              <a:gd name="adj3" fmla="val 16667"/>
            </a:avLst>
          </a:prstGeom>
          <a:solidFill>
            <a:schemeClr val="accent4">
              <a:lumMod val="40000"/>
              <a:lumOff val="60000"/>
              <a:alpha val="23000"/>
            </a:schemeClr>
          </a:solidFill>
          <a:ln w="9525">
            <a:noFill/>
            <a:miter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zh-CN" altLang="en-US" sz="2100" b="1" noProof="1" smtClean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    提出</a:t>
            </a:r>
            <a:r>
              <a:rPr lang="zh-CN" altLang="en-US" sz="2100" b="1" noProof="1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负号时括号里的项没变</a:t>
            </a:r>
            <a:r>
              <a:rPr lang="zh-CN" altLang="en-US" sz="2100" b="1" noProof="1" smtClean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号</a:t>
            </a:r>
            <a:r>
              <a:rPr lang="en-US" altLang="zh-CN" sz="2100" b="1" noProof="1" smtClean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.</a:t>
            </a:r>
            <a:endParaRPr lang="zh-CN" altLang="en-US" sz="2100" b="1" noProof="1">
              <a:solidFill>
                <a:srgbClr val="000000"/>
              </a:solidFill>
              <a:latin typeface="宋体" panose="02010600030101010101" pitchFamily="2" charset="-122"/>
              <a:cs typeface="+mn-ea"/>
            </a:endParaRP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xmlns="" id="{2CB6509B-E178-4CB7-9244-E9055BFBC13A}"/>
              </a:ext>
            </a:extLst>
          </p:cNvPr>
          <p:cNvGrpSpPr>
            <a:grpSpLocks/>
          </p:cNvGrpSpPr>
          <p:nvPr/>
        </p:nvGrpSpPr>
        <p:grpSpPr bwMode="auto">
          <a:xfrm>
            <a:off x="1126534" y="2525888"/>
            <a:ext cx="1885950" cy="911225"/>
            <a:chOff x="295" y="2160"/>
            <a:chExt cx="1583" cy="765"/>
          </a:xfrm>
        </p:grpSpPr>
        <p:sp>
          <p:nvSpPr>
            <p:cNvPr id="17421" name="Text Box 8">
              <a:extLst>
                <a:ext uri="{FF2B5EF4-FFF2-40B4-BE49-F238E27FC236}">
                  <a16:creationId xmlns:a16="http://schemas.microsoft.com/office/drawing/2014/main" xmlns="" id="{AADAC1C0-1E4E-44AB-A30D-7029308109B8}"/>
                </a:ext>
              </a:extLst>
            </p:cNvPr>
            <p:cNvSpPr txBox="1"/>
            <p:nvPr/>
          </p:nvSpPr>
          <p:spPr>
            <a:xfrm>
              <a:off x="884" y="2160"/>
              <a:ext cx="994" cy="3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noProof="1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  <a:cs typeface="+mn-ea"/>
                </a:rPr>
                <a:t>错误</a:t>
              </a:r>
            </a:p>
          </p:txBody>
        </p:sp>
        <p:pic>
          <p:nvPicPr>
            <p:cNvPr id="91143" name="Picture 14" descr="图片1">
              <a:extLst>
                <a:ext uri="{FF2B5EF4-FFF2-40B4-BE49-F238E27FC236}">
                  <a16:creationId xmlns:a16="http://schemas.microsoft.com/office/drawing/2014/main" xmlns="" id="{49DB13D8-9A4F-4C8A-955C-7CE68098D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205"/>
              <a:ext cx="4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1144" name="Group 24">
            <a:extLst>
              <a:ext uri="{FF2B5EF4-FFF2-40B4-BE49-F238E27FC236}">
                <a16:creationId xmlns:a16="http://schemas.microsoft.com/office/drawing/2014/main" xmlns="" id="{52CCF015-59DC-4F9C-B350-194F25CAE04C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1222973"/>
            <a:ext cx="4373562" cy="1055668"/>
            <a:chOff x="839" y="1162"/>
            <a:chExt cx="3673" cy="887"/>
          </a:xfrm>
        </p:grpSpPr>
        <p:sp>
          <p:nvSpPr>
            <p:cNvPr id="91145" name="Text Box 17">
              <a:extLst>
                <a:ext uri="{FF2B5EF4-FFF2-40B4-BE49-F238E27FC236}">
                  <a16:creationId xmlns:a16="http://schemas.microsoft.com/office/drawing/2014/main" xmlns="" id="{F5556FEF-AA04-4022-AD2F-66E382309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1162"/>
              <a:ext cx="3673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把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– 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baseline="30000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–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xz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分解因式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.</a:t>
              </a:r>
            </a:p>
          </p:txBody>
        </p:sp>
        <p:sp>
          <p:nvSpPr>
            <p:cNvPr id="91146" name="Text Box 19">
              <a:extLst>
                <a:ext uri="{FF2B5EF4-FFF2-40B4-BE49-F238E27FC236}">
                  <a16:creationId xmlns:a16="http://schemas.microsoft.com/office/drawing/2014/main" xmlns="" id="{D60874C3-ECFA-40FD-888E-A2A59946E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1661"/>
              <a:ext cx="3448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解：</a:t>
              </a:r>
              <a:r>
                <a:rPr lang="zh-CN" altLang="en-US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原式</a:t>
              </a:r>
              <a:r>
                <a:rPr lang="en-US" altLang="zh-CN" sz="2400" b="1" dirty="0">
                  <a:solidFill>
                    <a:srgbClr val="00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=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– 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+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–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z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).</a:t>
              </a:r>
              <a:endPara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21">
            <a:extLst>
              <a:ext uri="{FF2B5EF4-FFF2-40B4-BE49-F238E27FC236}">
                <a16:creationId xmlns:a16="http://schemas.microsoft.com/office/drawing/2014/main" xmlns="" id="{24FE10BA-0A22-4992-86B2-76885B7A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38" y="3781062"/>
            <a:ext cx="523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rPr>
              <a:t>注意：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首项有负常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提负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xmlns="" id="{5B119454-E684-48FE-B581-ECAF35568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296" y="2408136"/>
            <a:ext cx="35493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正解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 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xz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–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z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1149" name="矩形 16">
            <a:extLst>
              <a:ext uri="{FF2B5EF4-FFF2-40B4-BE49-F238E27FC236}">
                <a16:creationId xmlns:a16="http://schemas.microsoft.com/office/drawing/2014/main" xmlns="" id="{BEFE7891-C0EF-4933-AA67-77FB3987C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699579"/>
            <a:ext cx="3276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5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小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华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Arial" panose="020B0604020202020204" pitchFamily="34" charset="0"/>
              </a:rPr>
              <a:t>的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解法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有误吗？</a:t>
            </a:r>
          </a:p>
        </p:txBody>
      </p:sp>
      <p:grpSp>
        <p:nvGrpSpPr>
          <p:cNvPr id="20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22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23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32" y="608137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A9626E3-FC27-43CA-A416-441BB630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16" y="1226313"/>
            <a:ext cx="77598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提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取</a:t>
            </a:r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公因式分解</a:t>
            </a:r>
            <a:r>
              <a:rPr lang="zh-CN" altLang="en-US" sz="24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因式的技巧：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lt"/>
              </a:rPr>
              <a:t>        ①</a:t>
            </a:r>
            <a:r>
              <a:rPr lang="zh-CN" altLang="en-US" sz="2400" b="1" dirty="0">
                <a:latin typeface="+mn-lt"/>
              </a:rPr>
              <a:t>当公因式是多项式</a:t>
            </a:r>
            <a:r>
              <a:rPr lang="zh-CN" altLang="en-US" sz="2400" b="1" dirty="0" smtClean="0">
                <a:latin typeface="+mn-lt"/>
              </a:rPr>
              <a:t>时，把</a:t>
            </a:r>
            <a:r>
              <a:rPr lang="zh-CN" altLang="en-US" sz="2400" b="1" dirty="0">
                <a:latin typeface="+mn-lt"/>
              </a:rPr>
              <a:t>多项式看成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一个整体</a:t>
            </a:r>
            <a:r>
              <a:rPr lang="zh-CN" altLang="en-US" sz="2400" b="1" dirty="0">
                <a:latin typeface="+mn-lt"/>
              </a:rPr>
              <a:t>提取公因式；②分解因式</a:t>
            </a:r>
            <a:r>
              <a:rPr lang="zh-CN" altLang="en-US" sz="2400" b="1" dirty="0" smtClean="0">
                <a:latin typeface="+mn-lt"/>
              </a:rPr>
              <a:t>分</a:t>
            </a:r>
            <a:r>
              <a:rPr lang="zh-CN" altLang="en-US" sz="2400" b="1" dirty="0">
                <a:latin typeface="+mn-lt"/>
              </a:rPr>
              <a:t>解</a:t>
            </a:r>
            <a:r>
              <a:rPr lang="zh-CN" altLang="en-US" sz="2400" b="1" dirty="0" smtClean="0">
                <a:latin typeface="+mn-lt"/>
              </a:rPr>
              <a:t>到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不能分解</a:t>
            </a:r>
            <a:r>
              <a:rPr lang="zh-CN" altLang="en-US" sz="2400" b="1" dirty="0">
                <a:latin typeface="+mn-lt"/>
              </a:rPr>
              <a:t>为止；③某一项全部提取</a:t>
            </a:r>
            <a:r>
              <a:rPr lang="zh-CN" altLang="en-US" sz="2400" b="1" dirty="0" smtClean="0">
                <a:latin typeface="+mn-lt"/>
              </a:rPr>
              <a:t>后，不</a:t>
            </a:r>
            <a:r>
              <a:rPr lang="zh-CN" altLang="en-US" sz="2400" b="1" dirty="0">
                <a:latin typeface="+mn-lt"/>
              </a:rPr>
              <a:t>要</a:t>
            </a:r>
            <a:r>
              <a:rPr lang="zh-CN" altLang="en-US" sz="2400" b="1" dirty="0" smtClean="0">
                <a:latin typeface="+mn-lt"/>
              </a:rPr>
              <a:t>漏掉</a:t>
            </a:r>
            <a:r>
              <a:rPr lang="en-US" altLang="zh-CN" sz="2400" b="1" dirty="0" smtClean="0">
                <a:latin typeface="+mn-lt"/>
              </a:rPr>
              <a:t>“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zh-CN" sz="2400" b="1" dirty="0">
                <a:latin typeface="+mn-lt"/>
              </a:rPr>
              <a:t>”</a:t>
            </a:r>
            <a:r>
              <a:rPr lang="zh-CN" altLang="en-US" sz="2400" b="1" dirty="0">
                <a:latin typeface="+mn-lt"/>
              </a:rPr>
              <a:t>；④首项有负</a:t>
            </a:r>
            <a:r>
              <a:rPr lang="zh-CN" altLang="en-US" sz="2400" b="1" dirty="0" smtClean="0">
                <a:latin typeface="+mn-lt"/>
              </a:rPr>
              <a:t>号常提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负号</a:t>
            </a:r>
            <a:r>
              <a:rPr lang="zh-CN" altLang="en-US" sz="2400" b="1" dirty="0" smtClean="0">
                <a:latin typeface="+mn-lt"/>
              </a:rPr>
              <a:t>；</a:t>
            </a:r>
            <a:endParaRPr lang="en-US" altLang="zh-CN" sz="24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lt"/>
              </a:rPr>
              <a:t>⑤</a:t>
            </a:r>
            <a:r>
              <a:rPr lang="zh-CN" altLang="en-US" sz="2400" b="1" dirty="0">
                <a:latin typeface="+mn-lt"/>
              </a:rPr>
              <a:t>检查因式分解的结果是否正</a:t>
            </a:r>
            <a:r>
              <a:rPr lang="zh-CN" altLang="en-US" sz="2400" b="1" dirty="0" smtClean="0">
                <a:latin typeface="+mn-lt"/>
              </a:rPr>
              <a:t>确，可</a:t>
            </a:r>
            <a:r>
              <a:rPr lang="zh-CN" altLang="en-US" sz="2400" b="1" dirty="0">
                <a:latin typeface="+mn-lt"/>
              </a:rPr>
              <a:t>用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整式的乘法验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证</a:t>
            </a:r>
            <a:r>
              <a:rPr lang="en-US" altLang="zh-CN" sz="2400" b="1" dirty="0" smtClean="0">
                <a:latin typeface="+mn-lt"/>
              </a:rPr>
              <a:t>.</a:t>
            </a:r>
            <a:endParaRPr lang="zh-CN" altLang="en-US" sz="2400" b="1" dirty="0">
              <a:latin typeface="+mn-lt"/>
            </a:endParaRPr>
          </a:p>
        </p:txBody>
      </p:sp>
      <p:grpSp>
        <p:nvGrpSpPr>
          <p:cNvPr id="20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22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23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552450" y="466724"/>
            <a:ext cx="8286750" cy="4057651"/>
            <a:chOff x="552450" y="466725"/>
            <a:chExt cx="8286750" cy="4057650"/>
          </a:xfrm>
        </p:grpSpPr>
        <p:sp>
          <p:nvSpPr>
            <p:cNvPr id="27" name="剪去同侧角的矩形 26"/>
            <p:cNvSpPr/>
            <p:nvPr/>
          </p:nvSpPr>
          <p:spPr>
            <a:xfrm>
              <a:off x="552450" y="790575"/>
              <a:ext cx="8286750" cy="3733800"/>
            </a:xfrm>
            <a:prstGeom prst="snip2SameRect">
              <a:avLst/>
            </a:prstGeom>
            <a:grpFill/>
            <a:ln w="25400" cap="flat" cmpd="sng" algn="ctr">
              <a:solidFill>
                <a:srgbClr val="008080"/>
              </a:soli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宋体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347864" y="466725"/>
              <a:ext cx="2440363" cy="647699"/>
              <a:chOff x="3131762" y="248416"/>
              <a:chExt cx="2440363" cy="647699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343275" y="334907"/>
                <a:ext cx="2228850" cy="474718"/>
              </a:xfrm>
              <a:prstGeom prst="roundRect">
                <a:avLst/>
              </a:prstGeom>
              <a:solidFill>
                <a:srgbClr val="BECE37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ea typeface="黑体" pitchFamily="49" charset="-122"/>
                  </a:rPr>
                  <a:t>  归纳总结</a:t>
                </a:r>
              </a:p>
            </p:txBody>
          </p:sp>
          <p:pic>
            <p:nvPicPr>
              <p:cNvPr id="30" name="图片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60" t="22977" r="30278" b="33898"/>
              <a:stretch/>
            </p:blipFill>
            <p:spPr>
              <a:xfrm>
                <a:off x="3131762" y="248416"/>
                <a:ext cx="687763" cy="647699"/>
              </a:xfrm>
              <a:prstGeom prst="round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635101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96" y="2324459"/>
            <a:ext cx="3261603" cy="2721241"/>
          </a:xfrm>
          <a:prstGeom prst="rect">
            <a:avLst/>
          </a:prstGeom>
        </p:spPr>
      </p:pic>
      <p:sp>
        <p:nvSpPr>
          <p:cNvPr id="92161" name="文本框 99">
            <a:extLst>
              <a:ext uri="{FF2B5EF4-FFF2-40B4-BE49-F238E27FC236}">
                <a16:creationId xmlns:a16="http://schemas.microsoft.com/office/drawing/2014/main" xmlns="" id="{1325F3CC-B94F-40C0-B31F-05511007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239" y="1047285"/>
            <a:ext cx="758125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 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计算：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39×37–13×91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>
              <a:lnSpc>
                <a:spcPct val="125000"/>
              </a:lnSpc>
            </a:pP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29×20.16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72×20.16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4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13×20.16–20.16×14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C479942-C62C-4151-9947-F7B424CB2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561" y="3808163"/>
            <a:ext cx="63611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(2)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式＝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20.16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×(29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72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13–14)</a:t>
            </a:r>
          </a:p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zh-CN" altLang="en-US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2016.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DAB53E3-86EF-4071-A22F-65FC465C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322" y="3359818"/>
            <a:ext cx="20478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13×20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260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9A523C3-4236-4DEF-BEE4-FF411858B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761" y="2519375"/>
            <a:ext cx="41344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解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(1)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原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式＝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3×13×37–13×91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C259A2D-7F56-404D-8279-9805851E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322" y="2935300"/>
            <a:ext cx="224933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13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×(3×37–91)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8A9A268-6DBE-4E23-9F4B-2ED4B7429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360" y="2754870"/>
            <a:ext cx="2833763" cy="2112117"/>
          </a:xfrm>
          <a:prstGeom prst="rect">
            <a:avLst/>
          </a:prstGeom>
          <a:noFill/>
          <a:ln w="25400">
            <a:solidFill>
              <a:srgbClr val="CC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100" b="1" dirty="0">
                <a:solidFill>
                  <a:srgbClr val="26999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方法总结：</a:t>
            </a:r>
            <a:r>
              <a:rPr lang="zh-CN" altLang="en-US" sz="2100" b="1" dirty="0">
                <a:latin typeface="宋体" panose="02010600030101010101" pitchFamily="2" charset="-122"/>
              </a:rPr>
              <a:t>在计算求值</a:t>
            </a:r>
            <a:r>
              <a:rPr lang="zh-CN" altLang="en-US" sz="2100" b="1" dirty="0" smtClean="0">
                <a:latin typeface="宋体" panose="02010600030101010101" pitchFamily="2" charset="-122"/>
              </a:rPr>
              <a:t>时，若</a:t>
            </a:r>
            <a:r>
              <a:rPr lang="zh-CN" altLang="en-US" sz="2100" b="1" dirty="0">
                <a:latin typeface="宋体" panose="02010600030101010101" pitchFamily="2" charset="-122"/>
              </a:rPr>
              <a:t>式子各项都含有公因</a:t>
            </a:r>
            <a:r>
              <a:rPr lang="zh-CN" altLang="en-US" sz="2100" b="1" dirty="0" smtClean="0">
                <a:latin typeface="宋体" panose="02010600030101010101" pitchFamily="2" charset="-122"/>
              </a:rPr>
              <a:t>式，用</a:t>
            </a:r>
            <a:r>
              <a:rPr lang="zh-CN" altLang="en-US" sz="2100" b="1" dirty="0">
                <a:latin typeface="宋体" panose="02010600030101010101" pitchFamily="2" charset="-122"/>
              </a:rPr>
              <a:t>提取公因式的方法可使运算简便．</a:t>
            </a:r>
          </a:p>
        </p:txBody>
      </p:sp>
      <p:grpSp>
        <p:nvGrpSpPr>
          <p:cNvPr id="92171" name="组合 6">
            <a:extLst>
              <a:ext uri="{FF2B5EF4-FFF2-40B4-BE49-F238E27FC236}">
                <a16:creationId xmlns:a16="http://schemas.microsoft.com/office/drawing/2014/main" xmlns="" id="{B2461B89-3A35-49A1-BD81-671045DFCEC4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563563"/>
            <a:ext cx="1858963" cy="492125"/>
            <a:chOff x="427462" y="558483"/>
            <a:chExt cx="1858351" cy="491808"/>
          </a:xfrm>
        </p:grpSpPr>
        <p:grpSp>
          <p:nvGrpSpPr>
            <p:cNvPr id="92172" name="组合 5">
              <a:extLst>
                <a:ext uri="{FF2B5EF4-FFF2-40B4-BE49-F238E27FC236}">
                  <a16:creationId xmlns:a16="http://schemas.microsoft.com/office/drawing/2014/main" xmlns="" id="{2828776E-F5C3-43F5-9AA5-D97E3A255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2BD4DCB8-8551-43B5-885D-6EF59248695F}"/>
                  </a:ext>
                </a:extLst>
              </p:cNvPr>
              <p:cNvSpPr/>
              <p:nvPr/>
            </p:nvSpPr>
            <p:spPr>
              <a:xfrm>
                <a:off x="2177459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CE5DF68A-F482-42F4-BAE7-907C0D27D268}"/>
                  </a:ext>
                </a:extLst>
              </p:cNvPr>
              <p:cNvSpPr/>
              <p:nvPr/>
            </p:nvSpPr>
            <p:spPr>
              <a:xfrm>
                <a:off x="2507550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7F806BD1-9885-40BD-9F82-2FF5873FA361}"/>
                  </a:ext>
                </a:extLst>
              </p:cNvPr>
              <p:cNvSpPr/>
              <p:nvPr/>
            </p:nvSpPr>
            <p:spPr>
              <a:xfrm>
                <a:off x="2837642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DE53FB92-773B-4585-B523-D2F984D65970}"/>
                  </a:ext>
                </a:extLst>
              </p:cNvPr>
              <p:cNvSpPr/>
              <p:nvPr/>
            </p:nvSpPr>
            <p:spPr>
              <a:xfrm>
                <a:off x="3167733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34E9C4C2-B829-4CF8-8DEF-CF3C9105864F}"/>
                  </a:ext>
                </a:extLst>
              </p:cNvPr>
              <p:cNvSpPr/>
              <p:nvPr/>
            </p:nvSpPr>
            <p:spPr>
              <a:xfrm>
                <a:off x="3567652" y="-557396"/>
                <a:ext cx="426897" cy="4267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b="1"/>
              </a:p>
            </p:txBody>
          </p:sp>
        </p:grpSp>
        <p:sp>
          <p:nvSpPr>
            <p:cNvPr id="92178" name="文本框 11">
              <a:extLst>
                <a:ext uri="{FF2B5EF4-FFF2-40B4-BE49-F238E27FC236}">
                  <a16:creationId xmlns:a16="http://schemas.microsoft.com/office/drawing/2014/main" xmlns="" id="{4BFAAE6D-412C-49EE-9255-4E4BF80602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+mn-lt"/>
                </a:rPr>
                <a:t>3</a:t>
              </a:r>
              <a:endParaRPr lang="zh-CN" alt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2179" name="文本框 9">
            <a:extLst>
              <a:ext uri="{FF2B5EF4-FFF2-40B4-BE49-F238E27FC236}">
                <a16:creationId xmlns:a16="http://schemas.microsoft.com/office/drawing/2014/main" xmlns="" id="{E74CC7FE-5EAB-4D3D-B897-9E37B859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9083" y="565383"/>
            <a:ext cx="413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利用因式分解进行简便运算</a:t>
            </a:r>
          </a:p>
        </p:txBody>
      </p:sp>
      <p:grpSp>
        <p:nvGrpSpPr>
          <p:cNvPr id="21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2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22" name="文本框 76821">
            <a:extLst>
              <a:ext uri="{FF2B5EF4-FFF2-40B4-BE49-F238E27FC236}">
                <a16:creationId xmlns:a16="http://schemas.microsoft.com/office/drawing/2014/main" xmlns="" id="{6EA89592-9B4C-437B-A721-1E59BEF32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1612" y="2426445"/>
            <a:ext cx="97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=259</a:t>
            </a:r>
          </a:p>
        </p:txBody>
      </p:sp>
      <p:sp>
        <p:nvSpPr>
          <p:cNvPr id="76823" name="文本框 76822">
            <a:extLst>
              <a:ext uri="{FF2B5EF4-FFF2-40B4-BE49-F238E27FC236}">
                <a16:creationId xmlns:a16="http://schemas.microsoft.com/office/drawing/2014/main" xmlns="" id="{B293CC34-323D-4ACC-82A3-18C8BF8C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781" y="4352378"/>
            <a:ext cx="291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</a:t>
            </a:r>
            <a:r>
              <a:rPr lang="en-US" altLang="zh-CN" sz="2400" b="1" dirty="0" smtClean="0">
                <a:latin typeface="+mn-lt"/>
              </a:rPr>
              <a:t>=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 9900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3197" name="文本框 76823">
            <a:extLst>
              <a:ext uri="{FF2B5EF4-FFF2-40B4-BE49-F238E27FC236}">
                <a16:creationId xmlns:a16="http://schemas.microsoft.com/office/drawing/2014/main" xmlns="" id="{53DE72EB-AC88-47B3-91CF-1F93A2B3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264" y="1146460"/>
            <a:ext cx="781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3198" name="组合 76826">
            <a:extLst>
              <a:ext uri="{FF2B5EF4-FFF2-40B4-BE49-F238E27FC236}">
                <a16:creationId xmlns:a16="http://schemas.microsoft.com/office/drawing/2014/main" xmlns="" id="{056CE306-9A90-43DB-B063-43FC7F97C13A}"/>
              </a:ext>
            </a:extLst>
          </p:cNvPr>
          <p:cNvGrpSpPr>
            <a:grpSpLocks/>
          </p:cNvGrpSpPr>
          <p:nvPr/>
        </p:nvGrpSpPr>
        <p:grpSpPr bwMode="auto">
          <a:xfrm>
            <a:off x="1032264" y="2828083"/>
            <a:ext cx="3441798" cy="478500"/>
            <a:chOff x="336" y="2619"/>
            <a:chExt cx="2613" cy="361"/>
          </a:xfrm>
        </p:grpSpPr>
        <p:sp>
          <p:nvSpPr>
            <p:cNvPr id="93199" name="文本框 76802">
              <a:extLst>
                <a:ext uri="{FF2B5EF4-FFF2-40B4-BE49-F238E27FC236}">
                  <a16:creationId xmlns:a16="http://schemas.microsoft.com/office/drawing/2014/main" xmlns="" id="{628EB336-FC1E-48A2-92FC-C9EB69AB5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" y="2632"/>
              <a:ext cx="2177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solidFill>
                    <a:srgbClr val="000000"/>
                  </a:solidFill>
                  <a:latin typeface="+mn-lt"/>
                </a:rPr>
                <a:t>99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</a:rPr>
                <a:t>＋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</a:rPr>
                <a:t>99</a:t>
              </a:r>
            </a:p>
          </p:txBody>
        </p:sp>
        <p:sp>
          <p:nvSpPr>
            <p:cNvPr id="93200" name="文本框 76824">
              <a:extLst>
                <a:ext uri="{FF2B5EF4-FFF2-40B4-BE49-F238E27FC236}">
                  <a16:creationId xmlns:a16="http://schemas.microsoft.com/office/drawing/2014/main" xmlns="" id="{C9669FAB-CAE0-48BD-ACB1-86E6574BF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619"/>
              <a:ext cx="768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endPara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6830" name="矩形 76829">
            <a:extLst>
              <a:ext uri="{FF2B5EF4-FFF2-40B4-BE49-F238E27FC236}">
                <a16:creationId xmlns:a16="http://schemas.microsoft.com/office/drawing/2014/main" xmlns="" id="{31547828-704F-4B64-994A-AC0414731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166" y="3901357"/>
            <a:ext cx="19672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+mn-lt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99 </a:t>
            </a:r>
            <a:r>
              <a:rPr lang="zh-CN" altLang="zh-CN" sz="2400" b="1" dirty="0" smtClean="0">
                <a:solidFill>
                  <a:srgbClr val="FF0000"/>
                </a:solidFill>
                <a:latin typeface="+mn-lt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(99+1)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3206" name="文本框 1">
            <a:extLst>
              <a:ext uri="{FF2B5EF4-FFF2-40B4-BE49-F238E27FC236}">
                <a16:creationId xmlns:a16="http://schemas.microsoft.com/office/drawing/2014/main" xmlns="" id="{93744367-D802-4BD4-8DAF-7A0B3A7C3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89" y="543015"/>
            <a:ext cx="2487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6.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简便计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算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.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27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29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30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9592" y="969834"/>
                <a:ext cx="3523721" cy="787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</a:rPr>
                        <m:t>259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  <a:ea typeface="Cambria Math"/>
                        </a:rPr>
                        <m:t>+259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i="0">
                          <a:latin typeface="+mn-lt"/>
                          <a:ea typeface="Cambria Math"/>
                        </a:rPr>
                        <m:t>+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  <a:ea typeface="Cambria Math"/>
                        </a:rPr>
                        <m:t>259</m:t>
                      </m:r>
                      <m:r>
                        <m:rPr>
                          <m:nor/>
                        </m:rPr>
                        <a:rPr lang="en-US" altLang="zh-CN" sz="2400" b="0" i="0" smtClean="0">
                          <a:latin typeface="+mn-lt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0" i="0" smtClean="0">
                              <a:latin typeface="+mn-lt"/>
                              <a:ea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592" y="969834"/>
                <a:ext cx="3523721" cy="7878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37120" y="1848290"/>
                <a:ext cx="5452845" cy="688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0000FF"/>
                    </a:solidFill>
                    <a:latin typeface="+mn-lt"/>
                    <a:ea typeface="黑体" panose="02010609060101010101" pitchFamily="49" charset="-122"/>
                  </a:rPr>
                  <a:t>解：</a:t>
                </a:r>
                <a:r>
                  <a:rPr lang="zh-CN" altLang="en-US" sz="2400" b="1" dirty="0" smtClean="0">
                    <a:latin typeface="仿宋" panose="02010609060101010101" pitchFamily="49" charset="-122"/>
                    <a:ea typeface="仿宋" panose="02010609060101010101" pitchFamily="49" charset="-122"/>
                  </a:rPr>
                  <a:t>原式</a:t>
                </a:r>
                <a:r>
                  <a:rPr lang="en-US" altLang="zh-CN" sz="2400" b="1" dirty="0" smtClean="0">
                    <a:latin typeface="+mn-lt"/>
                    <a:ea typeface="仿宋" panose="02010609060101010101" pitchFamily="49" charset="-122"/>
                  </a:rPr>
                  <a:t>=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+mn-lt"/>
                    <a:ea typeface="仿宋" panose="02010609060101010101" pitchFamily="49" charset="-122"/>
                  </a:rPr>
                  <a:t>259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×</m:t>
                    </m:r>
                    <m:r>
                      <a:rPr lang="zh-CN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（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+mn-lt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srgbClr val="FF0000"/>
                        </a:solidFill>
                        <a:latin typeface="+mn-lt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srgbClr val="FF0000"/>
                            </a:solidFill>
                            <a:latin typeface="+mn-lt"/>
                            <a:ea typeface="Cambria Math"/>
                          </a:rPr>
                          <m:t>15</m:t>
                        </m:r>
                      </m:den>
                    </m:f>
                    <m:r>
                      <a:rPr lang="zh-CN" alt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）</m:t>
                    </m:r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+mn-lt"/>
                    <a:ea typeface="仿宋" panose="02010609060101010101" pitchFamily="49" charset="-122"/>
                  </a:rPr>
                  <a:t> </a:t>
                </a:r>
                <a:endParaRPr lang="zh-CN" altLang="en-US" sz="2400" b="1" dirty="0">
                  <a:latin typeface="+mn-lt"/>
                  <a:ea typeface="仿宋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120" y="1848290"/>
                <a:ext cx="5452845" cy="688650"/>
              </a:xfrm>
              <a:prstGeom prst="rect">
                <a:avLst/>
              </a:prstGeom>
              <a:blipFill rotWithShape="0">
                <a:blip r:embed="rId3"/>
                <a:stretch>
                  <a:fillRect l="-1790"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62530" y="3412776"/>
            <a:ext cx="5452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解：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400" b="1" dirty="0" smtClean="0">
                <a:latin typeface="+mn-lt"/>
                <a:ea typeface="仿宋" panose="02010609060101010101" pitchFamily="49" charset="-122"/>
              </a:rPr>
              <a:t>=99</a:t>
            </a:r>
            <a:r>
              <a:rPr lang="zh-CN" altLang="zh-CN" sz="2400" b="1" dirty="0">
                <a:latin typeface="+mn-lt"/>
              </a:rPr>
              <a:t> </a:t>
            </a:r>
            <a:r>
              <a:rPr lang="zh-CN" altLang="zh-CN" sz="2400" b="1" dirty="0" smtClean="0">
                <a:latin typeface="+mn-lt"/>
              </a:rPr>
              <a:t>×</a:t>
            </a:r>
            <a:r>
              <a:rPr lang="en-US" altLang="zh-CN" sz="2400" b="1" dirty="0" smtClean="0">
                <a:latin typeface="+mn-lt"/>
              </a:rPr>
              <a:t>99+99</a:t>
            </a:r>
            <a:endParaRPr lang="zh-CN" altLang="en-US" sz="2400" b="1" dirty="0">
              <a:latin typeface="+mn-lt"/>
              <a:ea typeface="仿宋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46081">
                <a:extLst>
                  <a:ext uri="{FF2B5EF4-FFF2-40B4-BE49-F238E27FC236}">
                    <a16:creationId xmlns:a16="http://schemas.microsoft.com/office/drawing/2014/main" xmlns="" id="{B00F8A23-D18E-4B3E-93E1-FB6DE63FB2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6939" y="2852342"/>
                <a:ext cx="4309380" cy="519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altLang="zh-CN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(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  <a:latin typeface="+mn-lt"/>
                  </a:rPr>
                  <a:t>3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)</a:t>
                </a:r>
                <a:r>
                  <a:rPr lang="en-US" altLang="zh-CN" sz="2400" b="1" dirty="0" smtClean="0">
                    <a:solidFill>
                      <a:srgbClr val="000000"/>
                    </a:solidFill>
                    <a:latin typeface="+mn-lt"/>
                  </a:rPr>
                  <a:t> 13.8×0.125+86.2×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5" name="文本框 46081">
                <a:extLst>
                  <a:ext uri="{FF2B5EF4-FFF2-40B4-BE49-F238E27FC236}">
                    <a16:creationId xmlns="" xmlns:a16="http://schemas.microsoft.com/office/drawing/2014/main" id="{B00F8A23-D18E-4B3E-93E1-FB6DE63FB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6939" y="2852342"/>
                <a:ext cx="4309380" cy="519245"/>
              </a:xfrm>
              <a:prstGeom prst="rect">
                <a:avLst/>
              </a:prstGeom>
              <a:blipFill rotWithShape="0">
                <a:blip r:embed="rId4"/>
                <a:stretch>
                  <a:fillRect l="-2266" t="-14118" b="-152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文本框 46085">
            <a:extLst>
              <a:ext uri="{FF2B5EF4-FFF2-40B4-BE49-F238E27FC236}">
                <a16:creationId xmlns:a16="http://schemas.microsoft.com/office/drawing/2014/main" xmlns="" id="{79F8D809-C0AD-4E48-A267-9250D379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2424" y="3442264"/>
            <a:ext cx="5772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=</a:t>
            </a:r>
            <a:r>
              <a:rPr lang="en-US" altLang="zh-CN" sz="2400" b="1" dirty="0">
                <a:latin typeface="+mn-lt"/>
              </a:rPr>
              <a:t>13.8×0.125+86.2×0.125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0.125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×(13.8+86.2)</a:t>
            </a:r>
            <a:endParaRPr lang="en-US" altLang="zh-CN" sz="2400" b="1" dirty="0">
              <a:solidFill>
                <a:srgbClr val="FF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=0.125×100</a:t>
            </a:r>
          </a:p>
          <a:p>
            <a:pPr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         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zh-CN" sz="2400" b="1" dirty="0">
                <a:latin typeface="+mn-lt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12.5   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6" y="474011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2" grpId="0"/>
      <p:bldP spid="76823" grpId="0"/>
      <p:bldP spid="76830" grpId="0"/>
      <p:bldP spid="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文本框 1">
            <a:extLst>
              <a:ext uri="{FF2B5EF4-FFF2-40B4-BE49-F238E27FC236}">
                <a16:creationId xmlns:a16="http://schemas.microsoft.com/office/drawing/2014/main" xmlns="" id="{B79588D5-A8BF-451C-BD7F-3E2CFFF3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58" y="1334964"/>
            <a:ext cx="7140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  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已知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7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4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，求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的值．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172021EF-463E-4C7B-AAD8-B683FB27A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0388" y="2584599"/>
            <a:ext cx="4405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∴</a:t>
            </a:r>
            <a:r>
              <a:rPr lang="zh-CN" altLang="en-US" sz="24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>
                <a:latin typeface="+mn-lt"/>
                <a:ea typeface="仿宋" panose="02010609060101010101" pitchFamily="49" charset="-122"/>
              </a:rPr>
              <a:t>4×7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28.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CA6FBAE-804A-4E8A-A91C-2ED3C53E5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998464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en-US" altLang="zh-CN" sz="2400" b="1" dirty="0">
                <a:latin typeface="+mn-lt"/>
                <a:ea typeface="仿宋" panose="02010609060101010101" pitchFamily="49" charset="-122"/>
              </a:rPr>
              <a:t>∵</a:t>
            </a:r>
            <a:r>
              <a:rPr lang="en-US" altLang="zh-CN" sz="2400" b="1" i="1" dirty="0"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400" b="1" i="1" dirty="0">
                <a:latin typeface="+mn-lt"/>
                <a:ea typeface="仿宋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仿宋" panose="02010609060101010101" pitchFamily="49" charset="-122"/>
              </a:rPr>
              <a:t>7</a:t>
            </a:r>
            <a:r>
              <a:rPr lang="zh-CN" altLang="en-US" sz="2400" b="1" dirty="0" smtClean="0">
                <a:latin typeface="+mn-lt"/>
                <a:ea typeface="仿宋" panose="02010609060101010101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仿宋" panose="02010609060101010101" pitchFamily="49" charset="-122"/>
              </a:rPr>
              <a:t>ab</a:t>
            </a:r>
            <a:r>
              <a:rPr lang="zh-CN" altLang="en-US" sz="24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仿宋" panose="02010609060101010101" pitchFamily="49" charset="-122"/>
              </a:rPr>
              <a:t>4</a:t>
            </a:r>
            <a:r>
              <a:rPr lang="zh-CN" altLang="en-US" sz="2400" b="1" dirty="0" smtClean="0"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400" b="1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AB1C7E9-F300-46D2-B2DB-6681758A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58" y="3166932"/>
            <a:ext cx="7961153" cy="1546577"/>
          </a:xfrm>
          <a:prstGeom prst="rect">
            <a:avLst/>
          </a:prstGeom>
          <a:noFill/>
          <a:ln w="25400">
            <a:solidFill>
              <a:srgbClr val="CC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方法总结：</a:t>
            </a:r>
            <a:r>
              <a:rPr lang="zh-CN" altLang="en-US" sz="2100" b="1" dirty="0">
                <a:latin typeface="+mn-lt"/>
              </a:rPr>
              <a:t>含</a:t>
            </a:r>
            <a:r>
              <a:rPr lang="en-US" altLang="zh-CN" sz="2100" b="1" i="1" dirty="0">
                <a:latin typeface="+mn-lt"/>
              </a:rPr>
              <a:t>a</a:t>
            </a:r>
            <a:r>
              <a:rPr lang="zh-CN" altLang="en-US" sz="2100" b="1" dirty="0">
                <a:latin typeface="+mn-lt"/>
              </a:rPr>
              <a:t>±</a:t>
            </a:r>
            <a:r>
              <a:rPr lang="en-US" altLang="zh-CN" sz="2100" b="1" i="1" dirty="0" smtClean="0">
                <a:latin typeface="+mn-lt"/>
              </a:rPr>
              <a:t>b</a:t>
            </a:r>
            <a:r>
              <a:rPr lang="zh-CN" altLang="en-US" sz="2100" b="1" dirty="0" smtClean="0">
                <a:latin typeface="+mn-lt"/>
              </a:rPr>
              <a:t>，</a:t>
            </a:r>
            <a:r>
              <a:rPr lang="en-US" altLang="zh-CN" sz="2100" b="1" i="1" dirty="0" smtClean="0">
                <a:latin typeface="+mn-lt"/>
              </a:rPr>
              <a:t>ab</a:t>
            </a:r>
            <a:r>
              <a:rPr lang="zh-CN" altLang="en-US" sz="2100" b="1" dirty="0">
                <a:latin typeface="+mn-lt"/>
              </a:rPr>
              <a:t>的求值</a:t>
            </a:r>
            <a:r>
              <a:rPr lang="zh-CN" altLang="en-US" sz="2100" b="1" dirty="0" smtClean="0">
                <a:latin typeface="+mn-lt"/>
              </a:rPr>
              <a:t>题，通</a:t>
            </a:r>
            <a:r>
              <a:rPr lang="zh-CN" altLang="en-US" sz="2100" b="1" dirty="0">
                <a:latin typeface="+mn-lt"/>
              </a:rPr>
              <a:t>常要将所求代数式进行因式分</a:t>
            </a:r>
            <a:r>
              <a:rPr lang="zh-CN" altLang="en-US" sz="2100" b="1" dirty="0" smtClean="0">
                <a:latin typeface="+mn-lt"/>
              </a:rPr>
              <a:t>解，将</a:t>
            </a:r>
            <a:r>
              <a:rPr lang="zh-CN" altLang="en-US" sz="2100" b="1" dirty="0">
                <a:latin typeface="+mn-lt"/>
              </a:rPr>
              <a:t>其变形为能用</a:t>
            </a:r>
            <a:r>
              <a:rPr lang="en-US" altLang="zh-CN" sz="2100" b="1" i="1" dirty="0">
                <a:latin typeface="+mn-lt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+mn-lt"/>
                <a:sym typeface="宋体" panose="02010600030101010101" pitchFamily="2" charset="-122"/>
              </a:rPr>
              <a:t>±</a:t>
            </a:r>
            <a:r>
              <a:rPr lang="en-US" altLang="zh-CN" sz="2100" b="1" i="1" dirty="0">
                <a:latin typeface="+mn-lt"/>
                <a:sym typeface="宋体" panose="02010600030101010101" pitchFamily="2" charset="-122"/>
              </a:rPr>
              <a:t>b</a:t>
            </a:r>
            <a:r>
              <a:rPr lang="zh-CN" altLang="en-US" sz="2100" b="1" dirty="0">
                <a:latin typeface="+mn-lt"/>
              </a:rPr>
              <a:t>和</a:t>
            </a:r>
            <a:r>
              <a:rPr lang="en-US" altLang="zh-CN" sz="2100" b="1" i="1" dirty="0">
                <a:latin typeface="+mn-lt"/>
                <a:sym typeface="宋体" panose="02010600030101010101" pitchFamily="2" charset="-122"/>
              </a:rPr>
              <a:t>ab</a:t>
            </a:r>
            <a:r>
              <a:rPr lang="zh-CN" altLang="en-US" sz="2100" b="1" dirty="0">
                <a:latin typeface="+mn-lt"/>
              </a:rPr>
              <a:t>表示的式</a:t>
            </a:r>
            <a:r>
              <a:rPr lang="zh-CN" altLang="en-US" sz="2100" b="1" dirty="0" smtClean="0">
                <a:latin typeface="+mn-lt"/>
              </a:rPr>
              <a:t>子，然</a:t>
            </a:r>
            <a:r>
              <a:rPr lang="zh-CN" altLang="en-US" sz="2100" b="1" dirty="0">
                <a:latin typeface="+mn-lt"/>
              </a:rPr>
              <a:t>后将</a:t>
            </a:r>
            <a:r>
              <a:rPr lang="en-US" altLang="zh-CN" sz="2100" b="1" i="1" dirty="0">
                <a:latin typeface="+mn-lt"/>
                <a:sym typeface="宋体" panose="02010600030101010101" pitchFamily="2" charset="-122"/>
              </a:rPr>
              <a:t>a</a:t>
            </a:r>
            <a:r>
              <a:rPr lang="zh-CN" altLang="en-US" sz="2100" b="1" dirty="0">
                <a:latin typeface="+mn-lt"/>
                <a:sym typeface="宋体" panose="02010600030101010101" pitchFamily="2" charset="-122"/>
              </a:rPr>
              <a:t>±</a:t>
            </a:r>
            <a:r>
              <a:rPr lang="en-US" altLang="zh-CN" sz="2100" b="1" i="1" dirty="0" smtClean="0">
                <a:latin typeface="+mn-lt"/>
                <a:sym typeface="宋体" panose="02010600030101010101" pitchFamily="2" charset="-122"/>
              </a:rPr>
              <a:t>b</a:t>
            </a:r>
            <a:r>
              <a:rPr lang="zh-CN" altLang="en-US" sz="2100" b="1" dirty="0" smtClean="0">
                <a:latin typeface="+mn-lt"/>
                <a:sym typeface="宋体" panose="02010600030101010101" pitchFamily="2" charset="-122"/>
              </a:rPr>
              <a:t>，</a:t>
            </a:r>
            <a:r>
              <a:rPr lang="en-US" altLang="zh-CN" sz="2100" b="1" i="1" dirty="0" smtClean="0">
                <a:latin typeface="+mn-lt"/>
                <a:sym typeface="宋体" panose="02010600030101010101" pitchFamily="2" charset="-122"/>
              </a:rPr>
              <a:t>ab</a:t>
            </a:r>
            <a:r>
              <a:rPr lang="zh-CN" altLang="en-US" sz="2100" b="1" dirty="0">
                <a:latin typeface="+mn-lt"/>
              </a:rPr>
              <a:t>的值整体带入即可</a:t>
            </a:r>
            <a:r>
              <a:rPr lang="en-US" altLang="zh-CN" sz="2100" b="1" dirty="0">
                <a:latin typeface="+mn-lt"/>
              </a:rPr>
              <a:t>.</a:t>
            </a:r>
            <a:endParaRPr lang="zh-CN" altLang="en-US" sz="2100" b="1" dirty="0">
              <a:latin typeface="+mn-lt"/>
            </a:endParaRPr>
          </a:p>
        </p:txBody>
      </p:sp>
      <p:grpSp>
        <p:nvGrpSpPr>
          <p:cNvPr id="95237" name="组合 6">
            <a:extLst>
              <a:ext uri="{FF2B5EF4-FFF2-40B4-BE49-F238E27FC236}">
                <a16:creationId xmlns:a16="http://schemas.microsoft.com/office/drawing/2014/main" xmlns="" id="{04577FEA-1E17-4306-B7BD-60B0B61DAC70}"/>
              </a:ext>
            </a:extLst>
          </p:cNvPr>
          <p:cNvGrpSpPr>
            <a:grpSpLocks/>
          </p:cNvGrpSpPr>
          <p:nvPr/>
        </p:nvGrpSpPr>
        <p:grpSpPr bwMode="auto">
          <a:xfrm>
            <a:off x="701675" y="633413"/>
            <a:ext cx="1858963" cy="492125"/>
            <a:chOff x="427462" y="558483"/>
            <a:chExt cx="1858351" cy="491808"/>
          </a:xfrm>
        </p:grpSpPr>
        <p:grpSp>
          <p:nvGrpSpPr>
            <p:cNvPr id="95238" name="组合 5">
              <a:extLst>
                <a:ext uri="{FF2B5EF4-FFF2-40B4-BE49-F238E27FC236}">
                  <a16:creationId xmlns:a16="http://schemas.microsoft.com/office/drawing/2014/main" xmlns="" id="{D1BED134-C3DA-4655-B002-915236E9E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xmlns="" id="{9AAFAEDB-93D8-48B1-986E-E9731FA8D9F1}"/>
                  </a:ext>
                </a:extLst>
              </p:cNvPr>
              <p:cNvSpPr/>
              <p:nvPr/>
            </p:nvSpPr>
            <p:spPr>
              <a:xfrm>
                <a:off x="2177459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7EBED26F-4FD4-46BA-A228-098958646BFE}"/>
                  </a:ext>
                </a:extLst>
              </p:cNvPr>
              <p:cNvSpPr/>
              <p:nvPr/>
            </p:nvSpPr>
            <p:spPr>
              <a:xfrm>
                <a:off x="2507550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85A7CFA1-D957-45FB-A630-FFFCD3CA4B17}"/>
                  </a:ext>
                </a:extLst>
              </p:cNvPr>
              <p:cNvSpPr/>
              <p:nvPr/>
            </p:nvSpPr>
            <p:spPr>
              <a:xfrm>
                <a:off x="2837642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3340E67C-2280-4203-8541-2A0F2687D177}"/>
                  </a:ext>
                </a:extLst>
              </p:cNvPr>
              <p:cNvSpPr/>
              <p:nvPr/>
            </p:nvSpPr>
            <p:spPr>
              <a:xfrm>
                <a:off x="3167733" y="-557396"/>
                <a:ext cx="426897" cy="426763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A133F999-7252-4FA8-92ED-86E8CCB20CED}"/>
                  </a:ext>
                </a:extLst>
              </p:cNvPr>
              <p:cNvSpPr/>
              <p:nvPr/>
            </p:nvSpPr>
            <p:spPr>
              <a:xfrm>
                <a:off x="3567652" y="-557396"/>
                <a:ext cx="426897" cy="426763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95244" name="文本框 11">
              <a:extLst>
                <a:ext uri="{FF2B5EF4-FFF2-40B4-BE49-F238E27FC236}">
                  <a16:creationId xmlns:a16="http://schemas.microsoft.com/office/drawing/2014/main" xmlns="" id="{4E0D6715-1634-48C0-8923-71A5A1186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 smtClean="0">
                  <a:solidFill>
                    <a:schemeClr val="bg1"/>
                  </a:solidFill>
                  <a:latin typeface="+mn-lt"/>
                </a:rPr>
                <a:t>4</a:t>
              </a:r>
              <a:endParaRPr lang="en-US" altLang="zh-CN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5245" name="文本框 9">
            <a:extLst>
              <a:ext uri="{FF2B5EF4-FFF2-40B4-BE49-F238E27FC236}">
                <a16:creationId xmlns:a16="http://schemas.microsoft.com/office/drawing/2014/main" xmlns="" id="{60EB1F1F-4188-4AC6-B319-52FA5CF5E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956" y="649287"/>
            <a:ext cx="41306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利用因式分解求整式的值</a:t>
            </a:r>
          </a:p>
        </p:txBody>
      </p:sp>
      <p:grpSp>
        <p:nvGrpSpPr>
          <p:cNvPr id="19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0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文本框 46082">
            <a:extLst>
              <a:ext uri="{FF2B5EF4-FFF2-40B4-BE49-F238E27FC236}">
                <a16:creationId xmlns:a16="http://schemas.microsoft.com/office/drawing/2014/main" xmlns="" id="{D2A3CDAD-C114-4908-98C3-90EA11FAB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931863"/>
            <a:ext cx="6229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7</a:t>
            </a:r>
            <a:r>
              <a:rPr lang="en-US" altLang="zh-CN" sz="2800" b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已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知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=5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，</a:t>
            </a:r>
            <a:r>
              <a:rPr lang="en-US" altLang="zh-CN" sz="28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=3</a:t>
            </a:r>
            <a:r>
              <a:rPr lang="zh-CN" altLang="en-US" sz="28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，求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800" b="1" baseline="30000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800" b="1" i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800" b="1" baseline="30000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的值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46087" name="文本框 46086">
            <a:extLst>
              <a:ext uri="{FF2B5EF4-FFF2-40B4-BE49-F238E27FC236}">
                <a16:creationId xmlns:a16="http://schemas.microsoft.com/office/drawing/2014/main" xmlns="" id="{44E2B336-D811-4DC5-A1B1-D4F0CC0C7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567" y="1829972"/>
            <a:ext cx="50514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 </a:t>
            </a:r>
            <a:r>
              <a:rPr lang="en-US" altLang="zh-CN" sz="28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8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800" b="1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8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</a:rPr>
              <a:t> =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=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 × 5</a:t>
            </a:r>
          </a:p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=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15</a:t>
            </a:r>
          </a:p>
        </p:txBody>
      </p:sp>
      <p:grpSp>
        <p:nvGrpSpPr>
          <p:cNvPr id="9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10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11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12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6" y="856701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Box 2">
            <a:extLst>
              <a:ext uri="{FF2B5EF4-FFF2-40B4-BE49-F238E27FC236}">
                <a16:creationId xmlns:a16="http://schemas.microsoft.com/office/drawing/2014/main" xmlns="" id="{8EBBB6F5-1483-45B8-92B4-89195047B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1299057"/>
            <a:ext cx="8451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ctr" hangingPunct="0"/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</a:rPr>
              <a:t>分解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</a:rPr>
              <a:t>因式：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</a:rPr>
              <a:t>5</a:t>
            </a:r>
            <a:r>
              <a:rPr lang="zh-CN" altLang="zh-CN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zh-CN" sz="2400" b="1" dirty="0" smtClean="0">
                <a:latin typeface="+mn-lt"/>
                <a:ea typeface="楷体" panose="02010609060101010101" pitchFamily="49" charset="-122"/>
              </a:rPr>
              <a:t>=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_________</a:t>
            </a:r>
            <a:r>
              <a:rPr lang="zh-CN" altLang="zh-CN" sz="2400" b="1" dirty="0">
                <a:latin typeface="+mn-lt"/>
                <a:ea typeface="楷体" panose="02010609060101010101" pitchFamily="49" charset="-122"/>
              </a:rPr>
              <a:t>　．</a:t>
            </a:r>
          </a:p>
        </p:txBody>
      </p:sp>
      <p:grpSp>
        <p:nvGrpSpPr>
          <p:cNvPr id="97282" name="组合 3">
            <a:extLst>
              <a:ext uri="{FF2B5EF4-FFF2-40B4-BE49-F238E27FC236}">
                <a16:creationId xmlns:a16="http://schemas.microsoft.com/office/drawing/2014/main" xmlns="" id="{61AC26F9-5B48-4D7E-BBE3-FE22F75F847F}"/>
              </a:ext>
            </a:extLst>
          </p:cNvPr>
          <p:cNvGrpSpPr>
            <a:grpSpLocks/>
          </p:cNvGrpSpPr>
          <p:nvPr/>
        </p:nvGrpSpPr>
        <p:grpSpPr bwMode="auto">
          <a:xfrm>
            <a:off x="3473450" y="547688"/>
            <a:ext cx="1879600" cy="476250"/>
            <a:chOff x="497257" y="753279"/>
            <a:chExt cx="1881032" cy="477054"/>
          </a:xfrm>
        </p:grpSpPr>
        <p:grpSp>
          <p:nvGrpSpPr>
            <p:cNvPr id="97283" name="组合 2">
              <a:extLst>
                <a:ext uri="{FF2B5EF4-FFF2-40B4-BE49-F238E27FC236}">
                  <a16:creationId xmlns:a16="http://schemas.microsoft.com/office/drawing/2014/main" xmlns="" id="{8703A622-0595-4ABA-BA38-80DA463ED5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50" y="789083"/>
              <a:ext cx="1787356" cy="419195"/>
              <a:chOff x="3014293" y="-540899"/>
              <a:chExt cx="1787356" cy="419195"/>
            </a:xfrm>
          </p:grpSpPr>
          <p:sp>
            <p:nvSpPr>
              <p:cNvPr id="19" name="缺角矩形 18">
                <a:extLst>
                  <a:ext uri="{FF2B5EF4-FFF2-40B4-BE49-F238E27FC236}">
                    <a16:creationId xmlns:a16="http://schemas.microsoft.com/office/drawing/2014/main" xmlns="" id="{65CAAA7E-9B37-4335-AB79-25234F61A867}"/>
                  </a:ext>
                </a:extLst>
              </p:cNvPr>
              <p:cNvSpPr/>
              <p:nvPr/>
            </p:nvSpPr>
            <p:spPr>
              <a:xfrm>
                <a:off x="3470665" y="-540130"/>
                <a:ext cx="419419" cy="418217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0" name="缺角矩形 19">
                <a:extLst>
                  <a:ext uri="{FF2B5EF4-FFF2-40B4-BE49-F238E27FC236}">
                    <a16:creationId xmlns:a16="http://schemas.microsoft.com/office/drawing/2014/main" xmlns="" id="{50E1A806-39D0-4054-85C2-88715AB8DF7E}"/>
                  </a:ext>
                </a:extLst>
              </p:cNvPr>
              <p:cNvSpPr/>
              <p:nvPr/>
            </p:nvSpPr>
            <p:spPr>
              <a:xfrm>
                <a:off x="3926625" y="-540130"/>
                <a:ext cx="419419" cy="418217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1" name="缺角矩形 20">
                <a:extLst>
                  <a:ext uri="{FF2B5EF4-FFF2-40B4-BE49-F238E27FC236}">
                    <a16:creationId xmlns:a16="http://schemas.microsoft.com/office/drawing/2014/main" xmlns="" id="{B18FBCAA-32D2-4B89-8E9B-BCE079A39CFF}"/>
                  </a:ext>
                </a:extLst>
              </p:cNvPr>
              <p:cNvSpPr/>
              <p:nvPr/>
            </p:nvSpPr>
            <p:spPr>
              <a:xfrm>
                <a:off x="4382584" y="-540130"/>
                <a:ext cx="419419" cy="418217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" name="缺角矩形 1">
                <a:extLst>
                  <a:ext uri="{FF2B5EF4-FFF2-40B4-BE49-F238E27FC236}">
                    <a16:creationId xmlns:a16="http://schemas.microsoft.com/office/drawing/2014/main" xmlns="" id="{21B835C0-F77B-4728-B92E-AF07EF7199A4}"/>
                  </a:ext>
                </a:extLst>
              </p:cNvPr>
              <p:cNvSpPr/>
              <p:nvPr/>
            </p:nvSpPr>
            <p:spPr>
              <a:xfrm>
                <a:off x="3014705" y="-540130"/>
                <a:ext cx="419419" cy="418217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97288" name="矩形 1">
              <a:extLst>
                <a:ext uri="{FF2B5EF4-FFF2-40B4-BE49-F238E27FC236}">
                  <a16:creationId xmlns:a16="http://schemas.microsoft.com/office/drawing/2014/main" xmlns="" id="{B56DCEBF-7380-4B2E-ADEF-E1F3CB9F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57" y="753279"/>
              <a:ext cx="188103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>
                  <a:solidFill>
                    <a:schemeClr val="bg1"/>
                  </a:solidFill>
                  <a:latin typeface="+mn-lt"/>
                </a:rPr>
                <a:t>连接中考</a:t>
              </a:r>
            </a:p>
          </p:txBody>
        </p:sp>
      </p:grpSp>
      <p:grpSp>
        <p:nvGrpSpPr>
          <p:cNvPr id="97289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97290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巩固练习</a:t>
              </a:r>
            </a:p>
          </p:txBody>
        </p:sp>
        <p:grpSp>
          <p:nvGrpSpPr>
            <p:cNvPr id="97291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15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5007" name="文本框 2">
            <a:extLst>
              <a:ext uri="{FF2B5EF4-FFF2-40B4-BE49-F238E27FC236}">
                <a16:creationId xmlns:a16="http://schemas.microsoft.com/office/drawing/2014/main" xmlns="" id="{6CA04A85-33CA-49E0-908E-7878CBFE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2077133"/>
            <a:ext cx="78664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en-US" altLang="zh-CN" sz="2400" b="1" dirty="0" err="1" smtClean="0">
                <a:latin typeface="+mn-lt"/>
                <a:ea typeface="楷体" panose="02010609060101010101" pitchFamily="49" charset="-122"/>
              </a:rPr>
              <a:t>若</a:t>
            </a:r>
            <a:r>
              <a:rPr lang="en-US" altLang="zh-CN" sz="2400" b="1" i="1" dirty="0" err="1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err="1" smtClean="0"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400" b="1" i="1" dirty="0" err="1" smtClean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=4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=1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则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=</a:t>
            </a:r>
            <a:r>
              <a:rPr lang="en-US" altLang="zh-CN" sz="2400" b="1" u="sng" dirty="0">
                <a:latin typeface="+mn-lt"/>
                <a:ea typeface="楷体" panose="02010609060101010101" pitchFamily="49" charset="-122"/>
              </a:rPr>
              <a:t>　　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．</a:t>
            </a:r>
          </a:p>
        </p:txBody>
      </p:sp>
      <p:sp>
        <p:nvSpPr>
          <p:cNvPr id="85008" name="文本框 3">
            <a:extLst>
              <a:ext uri="{FF2B5EF4-FFF2-40B4-BE49-F238E27FC236}">
                <a16:creationId xmlns:a16="http://schemas.microsoft.com/office/drawing/2014/main" xmlns="" id="{78EC9C16-59B9-450A-97AF-715D76559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257" y="2583321"/>
            <a:ext cx="5432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解析：</a:t>
            </a:r>
            <a:r>
              <a:rPr lang="zh-CN" altLang="en-US" sz="2400" b="1" dirty="0">
                <a:latin typeface="+mn-lt"/>
              </a:rPr>
              <a:t>∵</a:t>
            </a:r>
            <a:r>
              <a:rPr lang="zh-CN" altLang="en-US" sz="2400" b="1" i="1" dirty="0" smtClean="0">
                <a:latin typeface="+mn-lt"/>
              </a:rPr>
              <a:t>a</a:t>
            </a:r>
            <a:r>
              <a:rPr lang="zh-CN" altLang="en-US" sz="2400" b="1" dirty="0" smtClean="0">
                <a:latin typeface="+mn-lt"/>
              </a:rPr>
              <a:t>+</a:t>
            </a:r>
            <a:r>
              <a:rPr lang="zh-CN" altLang="en-US" sz="2400" b="1" i="1" dirty="0" smtClean="0">
                <a:latin typeface="+mn-lt"/>
              </a:rPr>
              <a:t>b</a:t>
            </a:r>
            <a:r>
              <a:rPr lang="zh-CN" altLang="en-US" sz="2400" b="1" dirty="0" smtClean="0">
                <a:latin typeface="+mn-lt"/>
              </a:rPr>
              <a:t>=4，</a:t>
            </a:r>
            <a:r>
              <a:rPr lang="zh-CN" altLang="en-US" sz="2400" b="1" i="1" dirty="0" smtClean="0">
                <a:latin typeface="+mn-lt"/>
              </a:rPr>
              <a:t>ab</a:t>
            </a:r>
            <a:r>
              <a:rPr lang="zh-CN" altLang="en-US" sz="2400" b="1" dirty="0" smtClean="0">
                <a:latin typeface="+mn-lt"/>
              </a:rPr>
              <a:t>=1，</a:t>
            </a:r>
            <a:endParaRPr lang="zh-CN" altLang="en-US" sz="24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            </a:t>
            </a:r>
            <a:r>
              <a:rPr lang="zh-CN" altLang="en-US" sz="2400" b="1" dirty="0" smtClean="0">
                <a:latin typeface="+mn-lt"/>
              </a:rPr>
              <a:t>∴</a:t>
            </a:r>
            <a:r>
              <a:rPr lang="zh-CN" altLang="en-US" sz="2400" b="1" i="1" dirty="0" smtClean="0">
                <a:latin typeface="+mn-lt"/>
              </a:rPr>
              <a:t>a</a:t>
            </a:r>
            <a:r>
              <a:rPr lang="zh-CN" altLang="en-US" sz="2400" b="1" baseline="30000" dirty="0" smtClean="0">
                <a:latin typeface="+mn-lt"/>
              </a:rPr>
              <a:t>2</a:t>
            </a:r>
            <a:r>
              <a:rPr lang="zh-CN" altLang="en-US" sz="2400" b="1" i="1" dirty="0" smtClean="0">
                <a:latin typeface="+mn-lt"/>
              </a:rPr>
              <a:t>b</a:t>
            </a:r>
            <a:r>
              <a:rPr lang="zh-CN" altLang="en-US" sz="2400" b="1" dirty="0" smtClean="0">
                <a:latin typeface="+mn-lt"/>
              </a:rPr>
              <a:t>+</a:t>
            </a:r>
            <a:r>
              <a:rPr lang="zh-CN" altLang="en-US" sz="2400" b="1" i="1" dirty="0" smtClean="0">
                <a:latin typeface="+mn-lt"/>
              </a:rPr>
              <a:t>ab</a:t>
            </a:r>
            <a:r>
              <a:rPr lang="zh-CN" altLang="en-US" sz="2400" b="1" baseline="30000" dirty="0" smtClean="0">
                <a:latin typeface="+mn-lt"/>
              </a:rPr>
              <a:t>2</a:t>
            </a:r>
            <a:r>
              <a:rPr lang="zh-CN" altLang="en-US" sz="2400" b="1" dirty="0" smtClean="0">
                <a:latin typeface="+mn-lt"/>
              </a:rPr>
              <a:t>=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+mn-lt"/>
              </a:rPr>
              <a:t>ab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zh-CN" altLang="en-US" sz="2400" b="1" i="1" dirty="0" smtClean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+mn-lt"/>
              </a:rPr>
              <a:t>                             =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1×4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                             </a:t>
            </a:r>
            <a:r>
              <a:rPr lang="zh-CN" altLang="en-US" sz="2400" b="1" dirty="0" smtClean="0">
                <a:latin typeface="+mn-lt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+mn-lt"/>
              </a:rPr>
              <a:t>．</a:t>
            </a:r>
            <a:endParaRPr lang="zh-CN" altLang="en-US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669FFD4-24F4-437C-8F25-B4976FB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1227720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–</a:t>
            </a:r>
            <a:r>
              <a:rPr lang="zh-CN" altLang="zh-CN" sz="2400" b="1" dirty="0" smtClean="0">
                <a:solidFill>
                  <a:srgbClr val="FF0000"/>
                </a:solidFill>
                <a:latin typeface="+mn-lt"/>
              </a:rPr>
              <a:t>5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)</a:t>
            </a:r>
            <a:endParaRPr lang="zh-CN" altLang="zh-CN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91BE37-00AE-42BC-B017-660BF526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7" y="2016612"/>
            <a:ext cx="430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+mn-lt"/>
              </a:rPr>
              <a:t>4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5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5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文本框 1">
            <a:extLst>
              <a:ext uri="{FF2B5EF4-FFF2-40B4-BE49-F238E27FC236}">
                <a16:creationId xmlns:a16="http://schemas.microsoft.com/office/drawing/2014/main" xmlns="" id="{73779385-D28E-4931-A232-848E52B5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71" y="1093547"/>
            <a:ext cx="6938609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多项式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15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+5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20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的公因式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A．5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mn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     B．5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       C．5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</a:t>
            </a:r>
            <a:r>
              <a:rPr lang="zh-CN" altLang="en-US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n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         D ．5</a:t>
            </a:r>
            <a:r>
              <a:rPr lang="zh-CN" altLang="en-US" sz="2400" b="1" i="1" dirty="0">
                <a:latin typeface="+mn-lt"/>
                <a:ea typeface="楷体" panose="02010609060101010101" pitchFamily="49" charset="-122"/>
              </a:rPr>
              <a:t>mn</a:t>
            </a:r>
            <a:r>
              <a:rPr lang="zh-CN" altLang="en-US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98306" name="文本框 3">
            <a:extLst>
              <a:ext uri="{FF2B5EF4-FFF2-40B4-BE49-F238E27FC236}">
                <a16:creationId xmlns:a16="http://schemas.microsoft.com/office/drawing/2014/main" xmlns="" id="{510C71B4-9E4C-43A4-962F-4D62AE3F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95" y="2157537"/>
            <a:ext cx="762440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把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多项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式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+2)(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–2)+(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–2)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提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取公因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式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–2)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后，余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下的部分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+1          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         C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+2             D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+3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98307" name="文本框 5">
            <a:extLst>
              <a:ext uri="{FF2B5EF4-FFF2-40B4-BE49-F238E27FC236}">
                <a16:creationId xmlns:a16="http://schemas.microsoft.com/office/drawing/2014/main" xmlns="" id="{C366B286-AF7C-4A75-9414-D8B104539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871" y="3476692"/>
            <a:ext cx="786851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下列多项式的分解因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式，正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确的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A．12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xyz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9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=3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xyz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4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xyz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   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B．3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ay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+6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=3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C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．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xz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=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z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         D．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+5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=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b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+5</a:t>
            </a:r>
            <a:r>
              <a:rPr lang="zh-CN" altLang="en-US" sz="2400" b="1" i="1" dirty="0" smtClean="0">
                <a:latin typeface="+mn-lt"/>
                <a:ea typeface="楷体" panose="02010609060101010101" pitchFamily="49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8B095582-C0FA-4933-8492-0D8CBBB7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634" y="3514957"/>
            <a:ext cx="466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B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B449ED50-CC03-4D4A-8E03-B9FE111DE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588" y="1190253"/>
            <a:ext cx="484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 C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6F16598-D2FC-413D-857C-8094EC5C2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991" y="2597368"/>
            <a:ext cx="484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D</a:t>
            </a:r>
          </a:p>
        </p:txBody>
      </p:sp>
      <p:grpSp>
        <p:nvGrpSpPr>
          <p:cNvPr id="98311" name="组合 2">
            <a:extLst>
              <a:ext uri="{FF2B5EF4-FFF2-40B4-BE49-F238E27FC236}">
                <a16:creationId xmlns:a16="http://schemas.microsoft.com/office/drawing/2014/main" xmlns="" id="{212C0ECC-E046-4C17-A3DF-997477091452}"/>
              </a:ext>
            </a:extLst>
          </p:cNvPr>
          <p:cNvGrpSpPr>
            <a:grpSpLocks/>
          </p:cNvGrpSpPr>
          <p:nvPr/>
        </p:nvGrpSpPr>
        <p:grpSpPr bwMode="auto">
          <a:xfrm>
            <a:off x="12292" y="-76000"/>
            <a:ext cx="2006600" cy="476924"/>
            <a:chOff x="263" y="136"/>
            <a:chExt cx="3160" cy="753"/>
          </a:xfrm>
        </p:grpSpPr>
        <p:sp>
          <p:nvSpPr>
            <p:cNvPr id="98312" name="文本框 20">
              <a:extLst>
                <a:ext uri="{FF2B5EF4-FFF2-40B4-BE49-F238E27FC236}">
                  <a16:creationId xmlns:a16="http://schemas.microsoft.com/office/drawing/2014/main" xmlns="" id="{F399AC0C-8FAA-47EB-B38B-ADAA53B2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13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98313" name="组合 1">
              <a:extLst>
                <a:ext uri="{FF2B5EF4-FFF2-40B4-BE49-F238E27FC236}">
                  <a16:creationId xmlns:a16="http://schemas.microsoft.com/office/drawing/2014/main" xmlns="" id="{86DD1E3C-1046-448B-8458-E85BDA61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0" name="直线连接符 19">
                <a:extLst>
                  <a:ext uri="{FF2B5EF4-FFF2-40B4-BE49-F238E27FC236}">
                    <a16:creationId xmlns:a16="http://schemas.microsoft.com/office/drawing/2014/main" xmlns="" id="{F705D093-EE18-4ED3-8E41-F1EF1F11D7EC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reeform 74">
                <a:extLst>
                  <a:ext uri="{FF2B5EF4-FFF2-40B4-BE49-F238E27FC236}">
                    <a16:creationId xmlns:a16="http://schemas.microsoft.com/office/drawing/2014/main" xmlns="" id="{EECBF5E8-86ED-4998-904E-59DC018966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3" y="211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8316" name="组合 7">
            <a:extLst>
              <a:ext uri="{FF2B5EF4-FFF2-40B4-BE49-F238E27FC236}">
                <a16:creationId xmlns:a16="http://schemas.microsoft.com/office/drawing/2014/main" xmlns="" id="{C40A9FD2-C7CC-42F3-8361-5CF383EA2E40}"/>
              </a:ext>
            </a:extLst>
          </p:cNvPr>
          <p:cNvGrpSpPr>
            <a:grpSpLocks/>
          </p:cNvGrpSpPr>
          <p:nvPr/>
        </p:nvGrpSpPr>
        <p:grpSpPr bwMode="auto">
          <a:xfrm>
            <a:off x="3264138" y="562336"/>
            <a:ext cx="2480310" cy="492828"/>
            <a:chOff x="5083" y="1100"/>
            <a:chExt cx="3905" cy="778"/>
          </a:xfrm>
        </p:grpSpPr>
        <p:grpSp>
          <p:nvGrpSpPr>
            <p:cNvPr id="98317" name="组合 1">
              <a:extLst>
                <a:ext uri="{FF2B5EF4-FFF2-40B4-BE49-F238E27FC236}">
                  <a16:creationId xmlns:a16="http://schemas.microsoft.com/office/drawing/2014/main" xmlns="" id="{3ED03EBA-DBA1-4EC0-8F99-A804E9A722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6" name="缺角矩形 25">
                <a:extLst>
                  <a:ext uri="{FF2B5EF4-FFF2-40B4-BE49-F238E27FC236}">
                    <a16:creationId xmlns:a16="http://schemas.microsoft.com/office/drawing/2014/main" xmlns="" id="{610AB5E5-E9C9-4818-BC0C-D909FB2B50CB}"/>
                  </a:ext>
                </a:extLst>
              </p:cNvPr>
              <p:cNvSpPr/>
              <p:nvPr/>
            </p:nvSpPr>
            <p:spPr>
              <a:xfrm rot="3000000">
                <a:off x="4021628" y="597168"/>
                <a:ext cx="418738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7" name="缺角矩形 26">
                <a:extLst>
                  <a:ext uri="{FF2B5EF4-FFF2-40B4-BE49-F238E27FC236}">
                    <a16:creationId xmlns:a16="http://schemas.microsoft.com/office/drawing/2014/main" xmlns="" id="{00F30BB7-709F-4386-9110-A601FA5EBCB2}"/>
                  </a:ext>
                </a:extLst>
              </p:cNvPr>
              <p:cNvSpPr/>
              <p:nvPr/>
            </p:nvSpPr>
            <p:spPr>
              <a:xfrm rot="3000000">
                <a:off x="4478865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8" name="缺角矩形 27">
                <a:extLst>
                  <a:ext uri="{FF2B5EF4-FFF2-40B4-BE49-F238E27FC236}">
                    <a16:creationId xmlns:a16="http://schemas.microsoft.com/office/drawing/2014/main" xmlns="" id="{44531254-E79A-4DD7-BAD2-A1EFDE81855A}"/>
                  </a:ext>
                </a:extLst>
              </p:cNvPr>
              <p:cNvSpPr/>
              <p:nvPr/>
            </p:nvSpPr>
            <p:spPr>
              <a:xfrm rot="3000000">
                <a:off x="4936101" y="597168"/>
                <a:ext cx="418738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9" name="缺角矩形 28">
                <a:extLst>
                  <a:ext uri="{FF2B5EF4-FFF2-40B4-BE49-F238E27FC236}">
                    <a16:creationId xmlns:a16="http://schemas.microsoft.com/office/drawing/2014/main" xmlns="" id="{30794866-2F0F-4A7F-8880-E620932DEF5D}"/>
                  </a:ext>
                </a:extLst>
              </p:cNvPr>
              <p:cNvSpPr/>
              <p:nvPr/>
            </p:nvSpPr>
            <p:spPr>
              <a:xfrm rot="3000000">
                <a:off x="3564391" y="597167"/>
                <a:ext cx="418738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30" name="缺角矩形 29">
                <a:extLst>
                  <a:ext uri="{FF2B5EF4-FFF2-40B4-BE49-F238E27FC236}">
                    <a16:creationId xmlns:a16="http://schemas.microsoft.com/office/drawing/2014/main" xmlns="" id="{28A20730-2EC5-4E47-A2DA-F28D4DF3A88E}"/>
                  </a:ext>
                </a:extLst>
              </p:cNvPr>
              <p:cNvSpPr/>
              <p:nvPr/>
            </p:nvSpPr>
            <p:spPr>
              <a:xfrm rot="3000000">
                <a:off x="5393338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</p:grpSp>
        <p:sp>
          <p:nvSpPr>
            <p:cNvPr id="98323" name="TextBox 15">
              <a:extLst>
                <a:ext uri="{FF2B5EF4-FFF2-40B4-BE49-F238E27FC236}">
                  <a16:creationId xmlns:a16="http://schemas.microsoft.com/office/drawing/2014/main" xmlns="" id="{E4ED7834-88F0-4CCE-A867-B48A6B66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>
            <a:extLst>
              <a:ext uri="{FF2B5EF4-FFF2-40B4-BE49-F238E27FC236}">
                <a16:creationId xmlns:a16="http://schemas.microsoft.com/office/drawing/2014/main" xmlns="" id="{042809B1-6FAB-4B59-A44F-E51AB9298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233" y="1190519"/>
            <a:ext cx="3760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把下列各式分解因式：</a:t>
            </a:r>
          </a:p>
        </p:txBody>
      </p:sp>
      <p:sp>
        <p:nvSpPr>
          <p:cNvPr id="99330" name="Text Box 21">
            <a:extLst>
              <a:ext uri="{FF2B5EF4-FFF2-40B4-BE49-F238E27FC236}">
                <a16:creationId xmlns:a16="http://schemas.microsoft.com/office/drawing/2014/main" xmlns="" id="{3223BF44-880F-4385-959F-5E79C101C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49" y="1640427"/>
            <a:ext cx="735012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分解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因式</a:t>
            </a:r>
            <a:r>
              <a:rPr lang="zh-CN" altLang="zh-CN" sz="2400" b="1" dirty="0">
                <a:latin typeface="Times New Roman" panose="02020603050405020304" pitchFamily="18" charset="0"/>
              </a:rPr>
              <a:t>：</a:t>
            </a:r>
            <a:r>
              <a:rPr lang="zh-CN" altLang="zh-CN" sz="2400" b="1" i="1" dirty="0" smtClean="0">
                <a:latin typeface="Times New Roman" panose="02020603050405020304" pitchFamily="18" charset="0"/>
              </a:rPr>
              <a:t>m</a:t>
            </a:r>
            <a:r>
              <a:rPr lang="zh-CN" altLang="zh-CN" sz="24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–</a:t>
            </a:r>
            <a:r>
              <a:rPr lang="zh-CN" altLang="zh-CN" sz="2400" b="1" dirty="0" smtClean="0">
                <a:latin typeface="Times New Roman" panose="02020603050405020304" pitchFamily="18" charset="0"/>
              </a:rPr>
              <a:t>3</a:t>
            </a:r>
            <a:r>
              <a:rPr lang="zh-CN" altLang="zh-CN" sz="2400" b="1" i="1" dirty="0" smtClean="0">
                <a:latin typeface="Times New Roman" panose="02020603050405020304" pitchFamily="18" charset="0"/>
              </a:rPr>
              <a:t>m</a:t>
            </a:r>
            <a:r>
              <a:rPr lang="zh-CN" altLang="zh-CN" sz="2400" b="1" dirty="0">
                <a:latin typeface="Times New Roman" panose="02020603050405020304" pitchFamily="18" charset="0"/>
              </a:rPr>
              <a:t>=</a:t>
            </a:r>
            <a:r>
              <a:rPr lang="zh-CN" altLang="zh-CN" sz="2400" b="1" u="sng" dirty="0">
                <a:latin typeface="Times New Roman" panose="02020603050405020304" pitchFamily="18" charset="0"/>
              </a:rPr>
              <a:t>　                         </a:t>
            </a:r>
            <a:r>
              <a:rPr lang="zh-CN" altLang="zh-CN" sz="2400" b="1" dirty="0">
                <a:latin typeface="Times New Roman" panose="02020603050405020304" pitchFamily="18" charset="0"/>
              </a:rPr>
              <a:t>　．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12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xyz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–9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=_____________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因式分解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：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+2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zh-CN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2=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</a:t>
            </a:r>
            <a:r>
              <a:rPr lang="zh-CN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　．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(4)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xy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=_______________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；</a:t>
            </a:r>
          </a:p>
        </p:txBody>
      </p:sp>
      <p:sp>
        <p:nvSpPr>
          <p:cNvPr id="19462" name="TextBox 18">
            <a:extLst>
              <a:ext uri="{FF2B5EF4-FFF2-40B4-BE49-F238E27FC236}">
                <a16:creationId xmlns:a16="http://schemas.microsoft.com/office/drawing/2014/main" xmlns="" id="{C3F7BCC7-4253-4902-A3FC-7BA2E89A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445" y="2070513"/>
            <a:ext cx="1705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(4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z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19464" name="TextBox 20">
            <a:extLst>
              <a:ext uri="{FF2B5EF4-FFF2-40B4-BE49-F238E27FC236}">
                <a16:creationId xmlns:a16="http://schemas.microsoft.com/office/drawing/2014/main" xmlns="" id="{21ABEF25-4094-4D46-A671-4353F429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143" y="2937563"/>
            <a:ext cx="2122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+1)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9333" name="Text Box 1029">
            <a:extLst>
              <a:ext uri="{FF2B5EF4-FFF2-40B4-BE49-F238E27FC236}">
                <a16:creationId xmlns:a16="http://schemas.microsoft.com/office/drawing/2014/main" xmlns="" id="{A0687AEA-0AD1-48B3-A279-5406389A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57" y="3492610"/>
            <a:ext cx="5070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(5)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)</a:t>
            </a:r>
            <a:r>
              <a:rPr lang="en-US" altLang="zh-CN" sz="2400" b="1" baseline="30000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)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=_____________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.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07EE74B-605A-42A9-8E2A-1BB1724A3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238" y="3449206"/>
            <a:ext cx="163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)(2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99335" name="文本框 3">
            <a:extLst>
              <a:ext uri="{FF2B5EF4-FFF2-40B4-BE49-F238E27FC236}">
                <a16:creationId xmlns:a16="http://schemas.microsoft.com/office/drawing/2014/main" xmlns="" id="{F954FDE5-0333-44DA-AF14-577C71EE6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66" y="3814465"/>
            <a:ext cx="7575797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5.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若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9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–3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＝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M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·(3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＋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，则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M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等于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_____________.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E03E516-4CEB-4006-8A43-747390AC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871" y="4372604"/>
            <a:ext cx="1552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sym typeface="宋体" panose="02010600030101010101" pitchFamily="2" charset="-122"/>
              </a:rPr>
              <a:t>    </a:t>
            </a:r>
            <a:endParaRPr lang="en-US" altLang="zh-CN" sz="24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51E1A61-696F-4148-BAFA-10713D68D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73" y="1623104"/>
            <a:ext cx="1304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82B7095-FD2D-444E-BA07-4C716521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521" y="2491651"/>
            <a:ext cx="1798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(</a:t>
            </a:r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+2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)(</a:t>
            </a:r>
            <a:r>
              <a:rPr lang="zh-CN" altLang="zh-CN" sz="2400" b="1" i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17" name="组合 2">
            <a:extLst>
              <a:ext uri="{FF2B5EF4-FFF2-40B4-BE49-F238E27FC236}">
                <a16:creationId xmlns:a16="http://schemas.microsoft.com/office/drawing/2014/main" xmlns="" id="{212C0ECC-E046-4C17-A3DF-997477091452}"/>
              </a:ext>
            </a:extLst>
          </p:cNvPr>
          <p:cNvGrpSpPr>
            <a:grpSpLocks/>
          </p:cNvGrpSpPr>
          <p:nvPr/>
        </p:nvGrpSpPr>
        <p:grpSpPr bwMode="auto">
          <a:xfrm>
            <a:off x="12292" y="-76000"/>
            <a:ext cx="2006600" cy="476924"/>
            <a:chOff x="263" y="136"/>
            <a:chExt cx="3160" cy="753"/>
          </a:xfrm>
        </p:grpSpPr>
        <p:sp>
          <p:nvSpPr>
            <p:cNvPr id="18" name="文本框 20">
              <a:extLst>
                <a:ext uri="{FF2B5EF4-FFF2-40B4-BE49-F238E27FC236}">
                  <a16:creationId xmlns:a16="http://schemas.microsoft.com/office/drawing/2014/main" xmlns="" id="{F399AC0C-8FAA-47EB-B38B-ADAA53B2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13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19" name="组合 1">
              <a:extLst>
                <a:ext uri="{FF2B5EF4-FFF2-40B4-BE49-F238E27FC236}">
                  <a16:creationId xmlns:a16="http://schemas.microsoft.com/office/drawing/2014/main" xmlns="" id="{86DD1E3C-1046-448B-8458-E85BDA61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1" name="直线连接符 19">
                <a:extLst>
                  <a:ext uri="{FF2B5EF4-FFF2-40B4-BE49-F238E27FC236}">
                    <a16:creationId xmlns:a16="http://schemas.microsoft.com/office/drawing/2014/main" xmlns="" id="{F705D093-EE18-4ED3-8E41-F1EF1F11D7EC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74">
                <a:extLst>
                  <a:ext uri="{FF2B5EF4-FFF2-40B4-BE49-F238E27FC236}">
                    <a16:creationId xmlns:a16="http://schemas.microsoft.com/office/drawing/2014/main" xmlns="" id="{EECBF5E8-86ED-4998-904E-59DC018966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3" y="211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7">
            <a:extLst>
              <a:ext uri="{FF2B5EF4-FFF2-40B4-BE49-F238E27FC236}">
                <a16:creationId xmlns:a16="http://schemas.microsoft.com/office/drawing/2014/main" xmlns="" id="{C40A9FD2-C7CC-42F3-8361-5CF383EA2E40}"/>
              </a:ext>
            </a:extLst>
          </p:cNvPr>
          <p:cNvGrpSpPr>
            <a:grpSpLocks/>
          </p:cNvGrpSpPr>
          <p:nvPr/>
        </p:nvGrpSpPr>
        <p:grpSpPr bwMode="auto">
          <a:xfrm>
            <a:off x="3264138" y="562336"/>
            <a:ext cx="2480310" cy="492828"/>
            <a:chOff x="5083" y="1100"/>
            <a:chExt cx="3905" cy="778"/>
          </a:xfrm>
        </p:grpSpPr>
        <p:grpSp>
          <p:nvGrpSpPr>
            <p:cNvPr id="25" name="组合 1">
              <a:extLst>
                <a:ext uri="{FF2B5EF4-FFF2-40B4-BE49-F238E27FC236}">
                  <a16:creationId xmlns:a16="http://schemas.microsoft.com/office/drawing/2014/main" xmlns="" id="{3ED03EBA-DBA1-4EC0-8F99-A804E9A722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27" name="缺角矩形 26">
                <a:extLst>
                  <a:ext uri="{FF2B5EF4-FFF2-40B4-BE49-F238E27FC236}">
                    <a16:creationId xmlns:a16="http://schemas.microsoft.com/office/drawing/2014/main" xmlns="" id="{610AB5E5-E9C9-4818-BC0C-D909FB2B50CB}"/>
                  </a:ext>
                </a:extLst>
              </p:cNvPr>
              <p:cNvSpPr/>
              <p:nvPr/>
            </p:nvSpPr>
            <p:spPr>
              <a:xfrm rot="3000000">
                <a:off x="4021628" y="597168"/>
                <a:ext cx="418738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8" name="缺角矩形 27">
                <a:extLst>
                  <a:ext uri="{FF2B5EF4-FFF2-40B4-BE49-F238E27FC236}">
                    <a16:creationId xmlns:a16="http://schemas.microsoft.com/office/drawing/2014/main" xmlns="" id="{00F30BB7-709F-4386-9110-A601FA5EBCB2}"/>
                  </a:ext>
                </a:extLst>
              </p:cNvPr>
              <p:cNvSpPr/>
              <p:nvPr/>
            </p:nvSpPr>
            <p:spPr>
              <a:xfrm rot="3000000">
                <a:off x="4478865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9" name="缺角矩形 28">
                <a:extLst>
                  <a:ext uri="{FF2B5EF4-FFF2-40B4-BE49-F238E27FC236}">
                    <a16:creationId xmlns:a16="http://schemas.microsoft.com/office/drawing/2014/main" xmlns="" id="{44531254-E79A-4DD7-BAD2-A1EFDE81855A}"/>
                  </a:ext>
                </a:extLst>
              </p:cNvPr>
              <p:cNvSpPr/>
              <p:nvPr/>
            </p:nvSpPr>
            <p:spPr>
              <a:xfrm rot="3000000">
                <a:off x="4936101" y="597168"/>
                <a:ext cx="418738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30" name="缺角矩形 29">
                <a:extLst>
                  <a:ext uri="{FF2B5EF4-FFF2-40B4-BE49-F238E27FC236}">
                    <a16:creationId xmlns:a16="http://schemas.microsoft.com/office/drawing/2014/main" xmlns="" id="{30794866-2F0F-4A7F-8880-E620932DEF5D}"/>
                  </a:ext>
                </a:extLst>
              </p:cNvPr>
              <p:cNvSpPr/>
              <p:nvPr/>
            </p:nvSpPr>
            <p:spPr>
              <a:xfrm rot="3000000">
                <a:off x="3564391" y="597167"/>
                <a:ext cx="418738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31" name="缺角矩形 30">
                <a:extLst>
                  <a:ext uri="{FF2B5EF4-FFF2-40B4-BE49-F238E27FC236}">
                    <a16:creationId xmlns:a16="http://schemas.microsoft.com/office/drawing/2014/main" xmlns="" id="{28A20730-2EC5-4E47-A2DA-F28D4DF3A88E}"/>
                  </a:ext>
                </a:extLst>
              </p:cNvPr>
              <p:cNvSpPr/>
              <p:nvPr/>
            </p:nvSpPr>
            <p:spPr>
              <a:xfrm rot="3000000">
                <a:off x="5393338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</p:grp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xmlns="" id="{E4ED7834-88F0-4CCE-A867-B48A6B66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3" grpId="0"/>
      <p:bldP spid="5" grpId="0"/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文本框 1">
            <a:extLst>
              <a:ext uri="{FF2B5EF4-FFF2-40B4-BE49-F238E27FC236}">
                <a16:creationId xmlns:a16="http://schemas.microsoft.com/office/drawing/2014/main" xmlns="" id="{D5CFB0DA-AB7B-478F-930A-701CB62B8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967" y="1146299"/>
            <a:ext cx="7218648" cy="13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6.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简便计算：</a:t>
            </a:r>
          </a:p>
          <a:p>
            <a:pPr>
              <a:lnSpc>
                <a:spcPct val="130000"/>
              </a:lnSpc>
            </a:pPr>
            <a:r>
              <a:rPr lang="en-US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(1) 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1.99</a:t>
            </a:r>
            <a:r>
              <a:rPr lang="zh-CN" altLang="en-US" sz="21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+1.99×0.01 </a:t>
            </a:r>
            <a:r>
              <a:rPr lang="en-US" altLang="zh-CN" sz="2100" b="1" dirty="0">
                <a:latin typeface="+mn-lt"/>
                <a:ea typeface="楷体" panose="02010609060101010101" pitchFamily="49" charset="-122"/>
              </a:rPr>
              <a:t>;</a:t>
            </a:r>
            <a:r>
              <a:rPr lang="zh-CN" altLang="en-US" sz="2100" b="1" dirty="0">
                <a:latin typeface="+mn-lt"/>
                <a:ea typeface="楷体" panose="02010609060101010101" pitchFamily="49" charset="-122"/>
              </a:rPr>
              <a:t>                          </a:t>
            </a:r>
            <a:r>
              <a:rPr lang="en-US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2013</a:t>
            </a:r>
            <a:r>
              <a:rPr lang="zh-CN" altLang="en-US" sz="21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+2013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zh-CN" altLang="en-US" sz="2100" b="1" dirty="0" smtClean="0">
                <a:latin typeface="+mn-lt"/>
                <a:ea typeface="楷体" panose="02010609060101010101" pitchFamily="49" charset="-122"/>
              </a:rPr>
              <a:t>2014</a:t>
            </a:r>
            <a:r>
              <a:rPr lang="zh-CN" altLang="en-US" sz="21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100" b="1" dirty="0">
                <a:latin typeface="+mn-lt"/>
                <a:ea typeface="楷体" panose="02010609060101010101" pitchFamily="49" charset="-122"/>
              </a:rPr>
              <a:t>;</a:t>
            </a:r>
          </a:p>
          <a:p>
            <a:pPr>
              <a:lnSpc>
                <a:spcPct val="130000"/>
              </a:lnSpc>
            </a:pPr>
            <a:r>
              <a:rPr lang="en-US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–2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sym typeface="Wingdings" panose="05000000000000000000" pitchFamily="2" charset="2"/>
              </a:rPr>
              <a:t>101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+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–2</a:t>
            </a:r>
            <a:r>
              <a:rPr lang="en-US" altLang="zh-CN" sz="21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  <a:sym typeface="Wingdings" panose="05000000000000000000" pitchFamily="2" charset="2"/>
              </a:rPr>
              <a:t>100</a:t>
            </a:r>
            <a:r>
              <a:rPr lang="en-US" altLang="zh-CN" sz="2100" b="1" dirty="0">
                <a:latin typeface="+mn-lt"/>
                <a:ea typeface="楷体" panose="02010609060101010101" pitchFamily="49" charset="-122"/>
              </a:rPr>
              <a:t>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BCC1C15-44C5-4AE1-9554-8FA05E7EF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47" y="2887663"/>
            <a:ext cx="593566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(2) 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原式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2013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2013+1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2014</a:t>
            </a:r>
            <a:r>
              <a:rPr lang="zh-CN" altLang="en-US" sz="2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2100" b="1" baseline="300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zh-CN" altLang="en-US" sz="2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2013×2014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2014</a:t>
            </a:r>
            <a:r>
              <a:rPr lang="zh-CN" altLang="en-US" sz="2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2014×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2013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2014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   </a:t>
            </a:r>
            <a:r>
              <a:rPr lang="zh-CN" altLang="en-US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2014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F9C0A77-177C-4B78-9DEE-3D590D95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022" y="2473325"/>
            <a:ext cx="45768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</a:t>
            </a:r>
            <a:r>
              <a:rPr lang="zh-CN" altLang="en-US" sz="21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(1) 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原式</a:t>
            </a:r>
            <a:r>
              <a:rPr lang="en-US" altLang="zh-CN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=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1.99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1.99+0.01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3.98；</a:t>
            </a:r>
          </a:p>
        </p:txBody>
      </p:sp>
      <p:sp>
        <p:nvSpPr>
          <p:cNvPr id="20483" name="TextBox 20">
            <a:extLst>
              <a:ext uri="{FF2B5EF4-FFF2-40B4-BE49-F238E27FC236}">
                <a16:creationId xmlns:a16="http://schemas.microsoft.com/office/drawing/2014/main" xmlns="" id="{F622B9C9-1576-4B53-ACC4-C314E35E6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947" y="4052888"/>
            <a:ext cx="559593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(3)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原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式</a:t>
            </a: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=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–2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–2+1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lang="en-US" altLang="zh-CN" sz="2100" b="1" baseline="30000" dirty="0"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en-US" altLang="zh-CN" sz="21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–1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 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–2</a:t>
            </a:r>
            <a:r>
              <a:rPr lang="en-US" altLang="zh-CN" sz="21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</a:p>
        </p:txBody>
      </p:sp>
      <p:grpSp>
        <p:nvGrpSpPr>
          <p:cNvPr id="11" name="组合 2">
            <a:extLst>
              <a:ext uri="{FF2B5EF4-FFF2-40B4-BE49-F238E27FC236}">
                <a16:creationId xmlns:a16="http://schemas.microsoft.com/office/drawing/2014/main" xmlns="" id="{212C0ECC-E046-4C17-A3DF-997477091452}"/>
              </a:ext>
            </a:extLst>
          </p:cNvPr>
          <p:cNvGrpSpPr>
            <a:grpSpLocks/>
          </p:cNvGrpSpPr>
          <p:nvPr/>
        </p:nvGrpSpPr>
        <p:grpSpPr bwMode="auto">
          <a:xfrm>
            <a:off x="12292" y="-76000"/>
            <a:ext cx="2006600" cy="476924"/>
            <a:chOff x="263" y="136"/>
            <a:chExt cx="3160" cy="753"/>
          </a:xfrm>
        </p:grpSpPr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xmlns="" id="{F399AC0C-8FAA-47EB-B38B-ADAA53B2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13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13" name="组合 1">
              <a:extLst>
                <a:ext uri="{FF2B5EF4-FFF2-40B4-BE49-F238E27FC236}">
                  <a16:creationId xmlns:a16="http://schemas.microsoft.com/office/drawing/2014/main" xmlns="" id="{86DD1E3C-1046-448B-8458-E85BDA61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14" name="直线连接符 19">
                <a:extLst>
                  <a:ext uri="{FF2B5EF4-FFF2-40B4-BE49-F238E27FC236}">
                    <a16:creationId xmlns:a16="http://schemas.microsoft.com/office/drawing/2014/main" xmlns="" id="{F705D093-EE18-4ED3-8E41-F1EF1F11D7EC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Freeform 74">
                <a:extLst>
                  <a:ext uri="{FF2B5EF4-FFF2-40B4-BE49-F238E27FC236}">
                    <a16:creationId xmlns:a16="http://schemas.microsoft.com/office/drawing/2014/main" xmlns="" id="{EECBF5E8-86ED-4998-904E-59DC018966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3" y="211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7">
            <a:extLst>
              <a:ext uri="{FF2B5EF4-FFF2-40B4-BE49-F238E27FC236}">
                <a16:creationId xmlns:a16="http://schemas.microsoft.com/office/drawing/2014/main" xmlns="" id="{C40A9FD2-C7CC-42F3-8361-5CF383EA2E40}"/>
              </a:ext>
            </a:extLst>
          </p:cNvPr>
          <p:cNvGrpSpPr>
            <a:grpSpLocks/>
          </p:cNvGrpSpPr>
          <p:nvPr/>
        </p:nvGrpSpPr>
        <p:grpSpPr bwMode="auto">
          <a:xfrm>
            <a:off x="3264138" y="562336"/>
            <a:ext cx="2480310" cy="492828"/>
            <a:chOff x="5083" y="1100"/>
            <a:chExt cx="3905" cy="778"/>
          </a:xfrm>
        </p:grpSpPr>
        <p:grpSp>
          <p:nvGrpSpPr>
            <p:cNvPr id="17" name="组合 1">
              <a:extLst>
                <a:ext uri="{FF2B5EF4-FFF2-40B4-BE49-F238E27FC236}">
                  <a16:creationId xmlns:a16="http://schemas.microsoft.com/office/drawing/2014/main" xmlns="" id="{3ED03EBA-DBA1-4EC0-8F99-A804E9A722D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38" y="1168"/>
              <a:ext cx="3797" cy="710"/>
              <a:chOff x="3564387" y="597378"/>
              <a:chExt cx="2247990" cy="419195"/>
            </a:xfrm>
          </p:grpSpPr>
          <p:sp>
            <p:nvSpPr>
              <p:cNvPr id="19" name="缺角矩形 18">
                <a:extLst>
                  <a:ext uri="{FF2B5EF4-FFF2-40B4-BE49-F238E27FC236}">
                    <a16:creationId xmlns:a16="http://schemas.microsoft.com/office/drawing/2014/main" xmlns="" id="{610AB5E5-E9C9-4818-BC0C-D909FB2B50CB}"/>
                  </a:ext>
                </a:extLst>
              </p:cNvPr>
              <p:cNvSpPr/>
              <p:nvPr/>
            </p:nvSpPr>
            <p:spPr>
              <a:xfrm rot="3000000">
                <a:off x="4021628" y="597168"/>
                <a:ext cx="418738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1" name="缺角矩形 20">
                <a:extLst>
                  <a:ext uri="{FF2B5EF4-FFF2-40B4-BE49-F238E27FC236}">
                    <a16:creationId xmlns:a16="http://schemas.microsoft.com/office/drawing/2014/main" xmlns="" id="{00F30BB7-709F-4386-9110-A601FA5EBCB2}"/>
                  </a:ext>
                </a:extLst>
              </p:cNvPr>
              <p:cNvSpPr/>
              <p:nvPr/>
            </p:nvSpPr>
            <p:spPr>
              <a:xfrm rot="3000000">
                <a:off x="4478865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3" name="缺角矩形 22">
                <a:extLst>
                  <a:ext uri="{FF2B5EF4-FFF2-40B4-BE49-F238E27FC236}">
                    <a16:creationId xmlns:a16="http://schemas.microsoft.com/office/drawing/2014/main" xmlns="" id="{44531254-E79A-4DD7-BAD2-A1EFDE81855A}"/>
                  </a:ext>
                </a:extLst>
              </p:cNvPr>
              <p:cNvSpPr/>
              <p:nvPr/>
            </p:nvSpPr>
            <p:spPr>
              <a:xfrm rot="3000000">
                <a:off x="4936101" y="597168"/>
                <a:ext cx="418738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4" name="缺角矩形 23">
                <a:extLst>
                  <a:ext uri="{FF2B5EF4-FFF2-40B4-BE49-F238E27FC236}">
                    <a16:creationId xmlns:a16="http://schemas.microsoft.com/office/drawing/2014/main" xmlns="" id="{30794866-2F0F-4A7F-8880-E620932DEF5D}"/>
                  </a:ext>
                </a:extLst>
              </p:cNvPr>
              <p:cNvSpPr/>
              <p:nvPr/>
            </p:nvSpPr>
            <p:spPr>
              <a:xfrm rot="3000000">
                <a:off x="3564391" y="597167"/>
                <a:ext cx="418738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  <p:sp>
            <p:nvSpPr>
              <p:cNvPr id="25" name="缺角矩形 24">
                <a:extLst>
                  <a:ext uri="{FF2B5EF4-FFF2-40B4-BE49-F238E27FC236}">
                    <a16:creationId xmlns:a16="http://schemas.microsoft.com/office/drawing/2014/main" xmlns="" id="{28A20730-2EC5-4E47-A2DA-F28D4DF3A88E}"/>
                  </a:ext>
                </a:extLst>
              </p:cNvPr>
              <p:cNvSpPr/>
              <p:nvPr/>
            </p:nvSpPr>
            <p:spPr>
              <a:xfrm rot="3000000">
                <a:off x="5393338" y="597167"/>
                <a:ext cx="418738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/>
              </a:p>
            </p:txBody>
          </p:sp>
        </p:grpSp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xmlns="" id="{E4ED7834-88F0-4CCE-A867-B48A6B667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3" y="1100"/>
              <a:ext cx="3905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基础巩固题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内容占位符 2">
            <a:extLst>
              <a:ext uri="{FF2B5EF4-FFF2-40B4-BE49-F238E27FC236}">
                <a16:creationId xmlns:a16="http://schemas.microsoft.com/office/drawing/2014/main" xmlns="" id="{13458942-2D74-4917-A72D-B48D7AA7F366}"/>
              </a:ext>
            </a:extLst>
          </p:cNvPr>
          <p:cNvSpPr txBox="1"/>
          <p:nvPr/>
        </p:nvSpPr>
        <p:spPr bwMode="auto">
          <a:xfrm>
            <a:off x="1088547" y="1841954"/>
            <a:ext cx="6850428" cy="12402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noProof="1" smtClean="0">
                <a:solidFill>
                  <a:srgbClr val="FF0000"/>
                </a:solidFill>
                <a:sym typeface="+mn-ea"/>
              </a:rPr>
              <a:t>2. </a:t>
            </a:r>
            <a:r>
              <a:rPr lang="zh-CN" altLang="en-US" noProof="1" smtClean="0">
                <a:sym typeface="+mn-ea"/>
              </a:rPr>
              <a:t>理</a:t>
            </a:r>
            <a:r>
              <a:rPr lang="zh-CN" altLang="en-US" noProof="1">
                <a:sym typeface="+mn-ea"/>
              </a:rPr>
              <a:t>解并掌握</a:t>
            </a:r>
            <a:r>
              <a:rPr lang="zh-CN" altLang="en-US" noProof="1">
                <a:solidFill>
                  <a:srgbClr val="FF0000"/>
                </a:solidFill>
                <a:sym typeface="+mn-ea"/>
              </a:rPr>
              <a:t>提公因式法</a:t>
            </a:r>
            <a:r>
              <a:rPr lang="zh-CN" altLang="en-US" noProof="1">
                <a:sym typeface="+mn-ea"/>
              </a:rPr>
              <a:t>并能熟练地运用提公因式法分解因式</a:t>
            </a:r>
            <a:r>
              <a:rPr lang="en-US" altLang="zh-CN" noProof="1">
                <a:sym typeface="+mn-ea"/>
              </a:rPr>
              <a:t>.</a:t>
            </a:r>
            <a:endParaRPr lang="zh-CN" altLang="en-US" noProof="1"/>
          </a:p>
          <a:p>
            <a:pPr>
              <a:lnSpc>
                <a:spcPct val="120000"/>
              </a:lnSpc>
            </a:pPr>
            <a:endParaRPr lang="zh-CN" altLang="zh-CN" noProof="1">
              <a:sym typeface="+mn-ea"/>
            </a:endParaRPr>
          </a:p>
        </p:txBody>
      </p:sp>
      <p:sp>
        <p:nvSpPr>
          <p:cNvPr id="33796" name="矩形 11">
            <a:extLst>
              <a:ext uri="{FF2B5EF4-FFF2-40B4-BE49-F238E27FC236}">
                <a16:creationId xmlns:a16="http://schemas.microsoft.com/office/drawing/2014/main" xmlns="" id="{39713C86-0F19-4D1E-A8C6-AAC2200DB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479" y="3261848"/>
            <a:ext cx="6727955" cy="1214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理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解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因式分解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的意义和概念及其与整式乘法的</a:t>
            </a:r>
            <a:r>
              <a:rPr lang="zh-CN" altLang="en-US" sz="2800" b="1" dirty="0" smtClean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区别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和联系</a:t>
            </a:r>
            <a:r>
              <a:rPr lang="en-US" altLang="zh-CN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800" b="1" dirty="0">
                <a:latin typeface="+mn-lt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altLang="zh-CN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sz="2800" b="1" dirty="0">
              <a:latin typeface="+mn-lt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xmlns="" id="{7EA9B5FD-2AF1-4D07-B7E6-08434C6F6FBA}"/>
              </a:ext>
            </a:extLst>
          </p:cNvPr>
          <p:cNvCxnSpPr/>
          <p:nvPr/>
        </p:nvCxnSpPr>
        <p:spPr>
          <a:xfrm>
            <a:off x="1588" y="421605"/>
            <a:ext cx="2006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709" name="文本框 18">
            <a:extLst>
              <a:ext uri="{FF2B5EF4-FFF2-40B4-BE49-F238E27FC236}">
                <a16:creationId xmlns:a16="http://schemas.microsoft.com/office/drawing/2014/main" xmlns="" id="{2EF46178-493F-4CBE-9E30-719780F1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-16545"/>
            <a:ext cx="14668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500" b="1" dirty="0">
                <a:latin typeface="宋体" panose="02010600030101010101" pitchFamily="2" charset="-122"/>
                <a:cs typeface="Yuanti SC"/>
              </a:rPr>
              <a:t>素养目标</a:t>
            </a:r>
          </a:p>
        </p:txBody>
      </p:sp>
      <p:sp>
        <p:nvSpPr>
          <p:cNvPr id="17" name="Freeform 74">
            <a:extLst>
              <a:ext uri="{FF2B5EF4-FFF2-40B4-BE49-F238E27FC236}">
                <a16:creationId xmlns:a16="http://schemas.microsoft.com/office/drawing/2014/main" xmlns="" id="{CF6FCE6F-7E34-462C-9B89-7B4F70D9DCE8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7163" y="58068"/>
            <a:ext cx="360362" cy="319087"/>
          </a:xfrm>
          <a:custGeom>
            <a:avLst/>
            <a:gdLst>
              <a:gd name="T0" fmla="*/ 127 w 167"/>
              <a:gd name="T1" fmla="*/ 22 h 148"/>
              <a:gd name="T2" fmla="*/ 74 w 167"/>
              <a:gd name="T3" fmla="*/ 0 h 148"/>
              <a:gd name="T4" fmla="*/ 0 w 167"/>
              <a:gd name="T5" fmla="*/ 74 h 148"/>
              <a:gd name="T6" fmla="*/ 74 w 167"/>
              <a:gd name="T7" fmla="*/ 148 h 148"/>
              <a:gd name="T8" fmla="*/ 143 w 167"/>
              <a:gd name="T9" fmla="*/ 99 h 148"/>
              <a:gd name="T10" fmla="*/ 70 w 167"/>
              <a:gd name="T11" fmla="*/ 79 h 148"/>
              <a:gd name="T12" fmla="*/ 127 w 167"/>
              <a:gd name="T13" fmla="*/ 22 h 148"/>
              <a:gd name="T14" fmla="*/ 147 w 167"/>
              <a:gd name="T15" fmla="*/ 19 h 148"/>
              <a:gd name="T16" fmla="*/ 93 w 167"/>
              <a:gd name="T17" fmla="*/ 73 h 148"/>
              <a:gd name="T18" fmla="*/ 164 w 167"/>
              <a:gd name="T19" fmla="*/ 92 h 148"/>
              <a:gd name="T20" fmla="*/ 167 w 167"/>
              <a:gd name="T21" fmla="*/ 69 h 148"/>
              <a:gd name="T22" fmla="*/ 147 w 167"/>
              <a:gd name="T23" fmla="*/ 19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7" h="148">
                <a:moveTo>
                  <a:pt x="127" y="22"/>
                </a:moveTo>
                <a:cubicBezTo>
                  <a:pt x="113" y="8"/>
                  <a:pt x="95" y="0"/>
                  <a:pt x="74" y="0"/>
                </a:cubicBezTo>
                <a:cubicBezTo>
                  <a:pt x="33" y="0"/>
                  <a:pt x="0" y="33"/>
                  <a:pt x="0" y="74"/>
                </a:cubicBezTo>
                <a:cubicBezTo>
                  <a:pt x="0" y="115"/>
                  <a:pt x="33" y="148"/>
                  <a:pt x="74" y="148"/>
                </a:cubicBezTo>
                <a:cubicBezTo>
                  <a:pt x="106" y="148"/>
                  <a:pt x="133" y="127"/>
                  <a:pt x="143" y="99"/>
                </a:cubicBezTo>
                <a:cubicBezTo>
                  <a:pt x="70" y="79"/>
                  <a:pt x="70" y="79"/>
                  <a:pt x="70" y="79"/>
                </a:cubicBezTo>
                <a:lnTo>
                  <a:pt x="127" y="22"/>
                </a:lnTo>
                <a:close/>
                <a:moveTo>
                  <a:pt x="147" y="19"/>
                </a:moveTo>
                <a:cubicBezTo>
                  <a:pt x="93" y="73"/>
                  <a:pt x="93" y="73"/>
                  <a:pt x="93" y="73"/>
                </a:cubicBezTo>
                <a:cubicBezTo>
                  <a:pt x="164" y="92"/>
                  <a:pt x="164" y="92"/>
                  <a:pt x="164" y="92"/>
                </a:cubicBezTo>
                <a:cubicBezTo>
                  <a:pt x="166" y="85"/>
                  <a:pt x="167" y="77"/>
                  <a:pt x="167" y="69"/>
                </a:cubicBezTo>
                <a:cubicBezTo>
                  <a:pt x="167" y="50"/>
                  <a:pt x="160" y="32"/>
                  <a:pt x="147" y="1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447" name="文本框 1">
            <a:extLst>
              <a:ext uri="{FF2B5EF4-FFF2-40B4-BE49-F238E27FC236}">
                <a16:creationId xmlns:a16="http://schemas.microsoft.com/office/drawing/2014/main" xmlns="" id="{911D5926-143C-420E-A3A4-5A34AE932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828" y="840531"/>
            <a:ext cx="6595771" cy="656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 b="1">
                <a:latin typeface="+mn-lt"/>
                <a:ea typeface="楷体" panose="02010609060101010101" pitchFamily="49" charset="-122"/>
                <a:cs typeface="楷体" panose="02010609060101010101" pitchFamily="49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FF0000"/>
                </a:solidFill>
              </a:rPr>
              <a:t>3. </a:t>
            </a:r>
            <a:r>
              <a:rPr lang="zh-CN" altLang="en-US" dirty="0" smtClean="0"/>
              <a:t>会</a:t>
            </a:r>
            <a:r>
              <a:rPr lang="zh-CN" altLang="en-US" dirty="0"/>
              <a:t>利用</a:t>
            </a:r>
            <a:r>
              <a:rPr lang="zh-CN" altLang="en-US" dirty="0">
                <a:solidFill>
                  <a:srgbClr val="FF0000"/>
                </a:solidFill>
              </a:rPr>
              <a:t>因式分解</a:t>
            </a:r>
            <a:r>
              <a:rPr lang="zh-CN" altLang="en-US" dirty="0"/>
              <a:t>进行简便计算.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6723" y="644678"/>
            <a:ext cx="8077059" cy="3975807"/>
            <a:chOff x="-38068" y="242181"/>
            <a:chExt cx="8077059" cy="3975807"/>
          </a:xfrm>
        </p:grpSpPr>
        <p:grpSp>
          <p:nvGrpSpPr>
            <p:cNvPr id="13" name="组合 14"/>
            <p:cNvGrpSpPr/>
            <p:nvPr/>
          </p:nvGrpSpPr>
          <p:grpSpPr>
            <a:xfrm>
              <a:off x="-38068" y="467650"/>
              <a:ext cx="8077059" cy="3750338"/>
              <a:chOff x="224" y="-229"/>
              <a:chExt cx="14351" cy="7771"/>
            </a:xfrm>
          </p:grpSpPr>
          <p:sp>
            <p:nvSpPr>
              <p:cNvPr id="19" name="直接箭头连接符 18"/>
              <p:cNvSpPr/>
              <p:nvPr/>
            </p:nvSpPr>
            <p:spPr>
              <a:xfrm flipV="1">
                <a:off x="224" y="7447"/>
                <a:ext cx="13041" cy="95"/>
              </a:xfrm>
              <a:prstGeom prst="straightConnector1">
                <a:avLst/>
              </a:prstGeom>
              <a:ln w="50800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  <p:sp>
            <p:nvSpPr>
              <p:cNvPr id="20" name="肘形连接符 19"/>
              <p:cNvSpPr/>
              <p:nvPr/>
            </p:nvSpPr>
            <p:spPr>
              <a:xfrm rot="5400000" flipH="1" flipV="1">
                <a:off x="11845" y="1876"/>
                <a:ext cx="4835" cy="625"/>
              </a:xfrm>
              <a:prstGeom prst="bentConnector3">
                <a:avLst>
                  <a:gd name="adj1" fmla="val 66915"/>
                </a:avLst>
              </a:prstGeom>
              <a:ln w="57150">
                <a:solidFill>
                  <a:srgbClr val="1F497D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sp>
        </p:grpSp>
        <p:cxnSp>
          <p:nvCxnSpPr>
            <p:cNvPr id="14" name="直接连接符 13"/>
            <p:cNvCxnSpPr/>
            <p:nvPr/>
          </p:nvCxnSpPr>
          <p:spPr bwMode="auto">
            <a:xfrm flipV="1">
              <a:off x="7301728" y="2760153"/>
              <a:ext cx="0" cy="1422621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auto">
            <a:xfrm>
              <a:off x="7273119" y="2780072"/>
              <a:ext cx="442131" cy="0"/>
            </a:xfrm>
            <a:prstGeom prst="line">
              <a:avLst/>
            </a:prstGeom>
            <a:ln w="5715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V="1">
              <a:off x="8038869" y="242181"/>
              <a:ext cx="0" cy="1010137"/>
            </a:xfrm>
            <a:prstGeom prst="straightConnector1">
              <a:avLst/>
            </a:prstGeom>
            <a:ln w="57150">
              <a:solidFill>
                <a:srgbClr val="1F497D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33796" grpId="0" animBg="1"/>
      <p:bldP spid="6144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Box 21">
            <a:extLst>
              <a:ext uri="{FF2B5EF4-FFF2-40B4-BE49-F238E27FC236}">
                <a16:creationId xmlns:a16="http://schemas.microsoft.com/office/drawing/2014/main" xmlns="" id="{80E1050E-81C6-463F-8826-C2F3B581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8444" y="2191954"/>
            <a:ext cx="449674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</a:t>
            </a:r>
            <a:r>
              <a:rPr lang="zh-CN" altLang="en-US" sz="21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(1)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1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100" b="1" baseline="300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xy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)=</a:t>
            </a: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×4=12.</a:t>
            </a: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xmlns="" id="{D9A8A817-0DB0-49B6-A157-11D98929F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4" y="2638425"/>
            <a:ext cx="441916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 smtClean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(2)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原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  <a:sym typeface="宋体" panose="02010600030101010101" pitchFamily="2" charset="-122"/>
              </a:rPr>
              <a:t>式</a:t>
            </a:r>
            <a:r>
              <a:rPr lang="en-US" altLang="zh-CN" sz="21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)[(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)–(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–1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)]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6403AF4-215E-44BD-B048-99DED838F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450" y="3214688"/>
            <a:ext cx="35990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+1)(2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+1–2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+1)=2(2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en-US" altLang="zh-C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+1).</a:t>
            </a:r>
            <a:endParaRPr lang="en-US" altLang="zh-CN" sz="21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01380" name="组合 5">
            <a:extLst>
              <a:ext uri="{FF2B5EF4-FFF2-40B4-BE49-F238E27FC236}">
                <a16:creationId xmlns:a16="http://schemas.microsoft.com/office/drawing/2014/main" xmlns="" id="{9459FD79-0861-4F6A-BDBE-2F2CFCF609C2}"/>
              </a:ext>
            </a:extLst>
          </p:cNvPr>
          <p:cNvGrpSpPr>
            <a:grpSpLocks/>
          </p:cNvGrpSpPr>
          <p:nvPr/>
        </p:nvGrpSpPr>
        <p:grpSpPr bwMode="auto">
          <a:xfrm>
            <a:off x="1122121" y="978839"/>
            <a:ext cx="7343620" cy="1274131"/>
            <a:chOff x="165" y="817"/>
            <a:chExt cx="15422" cy="2675"/>
          </a:xfrm>
        </p:grpSpPr>
        <p:sp>
          <p:nvSpPr>
            <p:cNvPr id="101381" name="Text Box 9">
              <a:extLst>
                <a:ext uri="{FF2B5EF4-FFF2-40B4-BE49-F238E27FC236}">
                  <a16:creationId xmlns:a16="http://schemas.microsoft.com/office/drawing/2014/main" xmlns="" id="{65F32A1C-6264-4E32-B287-A1479BDA9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" y="817"/>
              <a:ext cx="15422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1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已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知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: 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=4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，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xy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=3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，求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代数式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y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xy</a:t>
              </a:r>
              <a:r>
                <a:rPr lang="en-US" altLang="zh-CN" sz="2400" b="1" baseline="30000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的值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.</a:t>
              </a:r>
            </a:p>
            <a:p>
              <a:pPr>
                <a:lnSpc>
                  <a:spcPct val="160000"/>
                </a:lnSpc>
              </a:pP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)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化简求值：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  <a:sym typeface="宋体" panose="02010600030101010101" pitchFamily="2" charset="-122"/>
                </a:rPr>
                <a:t>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+1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  <a:sym typeface="宋体" panose="02010600030101010101" pitchFamily="2" charset="-122"/>
                </a:rPr>
                <a:t>)</a:t>
              </a:r>
              <a:r>
                <a:rPr lang="en-US" altLang="zh-CN" sz="2400" b="1" baseline="30000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–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  <a:sym typeface="宋体" panose="02010600030101010101" pitchFamily="2" charset="-122"/>
                </a:rPr>
                <a:t>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+1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  <a:sym typeface="宋体" panose="02010600030101010101" pitchFamily="2" charset="-122"/>
                </a:rPr>
                <a:t>)(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2400" b="1" i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–1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  <a:sym typeface="宋体" panose="02010600030101010101" pitchFamily="2" charset="-122"/>
                </a:rPr>
                <a:t>)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，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其中</a:t>
              </a:r>
              <a:r>
                <a:rPr lang="en-US" altLang="zh-CN" sz="2400" b="1" i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x</a:t>
              </a:r>
              <a:r>
                <a:rPr lang="en-US" altLang="zh-CN" sz="2400" b="1" dirty="0">
                  <a:solidFill>
                    <a:srgbClr val="000000"/>
                  </a:solidFill>
                  <a:latin typeface="+mn-lt"/>
                  <a:ea typeface="楷体" panose="02010609060101010101" pitchFamily="49" charset="-122"/>
                </a:rPr>
                <a:t>=   .</a:t>
              </a:r>
            </a:p>
          </p:txBody>
        </p:sp>
        <p:graphicFrame>
          <p:nvGraphicFramePr>
            <p:cNvPr id="101382" name="对象 4">
              <a:hlinkClick r:id="" action="ppaction://ole?verb=1"/>
              <a:extLst>
                <a:ext uri="{FF2B5EF4-FFF2-40B4-BE49-F238E27FC236}">
                  <a16:creationId xmlns:a16="http://schemas.microsoft.com/office/drawing/2014/main" xmlns="" id="{AB6D74F4-246F-4F5E-8DB2-2578130B9A0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847482"/>
                </p:ext>
              </p:extLst>
            </p:nvPr>
          </p:nvGraphicFramePr>
          <p:xfrm>
            <a:off x="12871" y="2011"/>
            <a:ext cx="555" cy="1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13" r:id="rId4" imgW="152280" imgH="406080" progId="Equation.DSMT4">
                    <p:embed/>
                  </p:oleObj>
                </mc:Choice>
                <mc:Fallback>
                  <p:oleObj r:id="rId4" imgW="152280" imgH="406080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71" y="2011"/>
                          <a:ext cx="555" cy="1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组合 8">
            <a:extLst>
              <a:ext uri="{FF2B5EF4-FFF2-40B4-BE49-F238E27FC236}">
                <a16:creationId xmlns:a16="http://schemas.microsoft.com/office/drawing/2014/main" xmlns="" id="{F0CD2659-3815-4F11-9982-412F00A1FCBF}"/>
              </a:ext>
            </a:extLst>
          </p:cNvPr>
          <p:cNvGrpSpPr>
            <a:grpSpLocks/>
          </p:cNvGrpSpPr>
          <p:nvPr/>
        </p:nvGrpSpPr>
        <p:grpSpPr bwMode="auto">
          <a:xfrm>
            <a:off x="2965451" y="3540125"/>
            <a:ext cx="1418750" cy="766763"/>
            <a:chOff x="3827" y="7234"/>
            <a:chExt cx="2979" cy="1613"/>
          </a:xfrm>
        </p:grpSpPr>
        <p:sp>
          <p:nvSpPr>
            <p:cNvPr id="101384" name="文本框 6">
              <a:extLst>
                <a:ext uri="{FF2B5EF4-FFF2-40B4-BE49-F238E27FC236}">
                  <a16:creationId xmlns:a16="http://schemas.microsoft.com/office/drawing/2014/main" xmlns="" id="{5058A0AD-6E3F-4F1C-B0CB-9D3DB6F04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" y="7632"/>
              <a:ext cx="2979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当</a:t>
              </a:r>
              <a:r>
                <a:rPr lang="en-US" altLang="zh-CN" sz="2100" b="1" i="1" dirty="0">
                  <a:latin typeface="+mn-lt"/>
                  <a:ea typeface="仿宋" panose="02010609060101010101" pitchFamily="49" charset="-122"/>
                </a:rPr>
                <a:t>x=     </a:t>
              </a:r>
              <a:r>
                <a:rPr lang="en-US" altLang="zh-CN" sz="2100" b="1" dirty="0">
                  <a:latin typeface="+mn-lt"/>
                  <a:ea typeface="仿宋" panose="02010609060101010101" pitchFamily="49" charset="-122"/>
                </a:rPr>
                <a:t> </a:t>
              </a:r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</a:rPr>
                <a:t>时</a:t>
              </a:r>
            </a:p>
          </p:txBody>
        </p:sp>
        <p:graphicFrame>
          <p:nvGraphicFramePr>
            <p:cNvPr id="101385" name="对象 7">
              <a:hlinkClick r:id="" action="ppaction://ole?verb=1"/>
              <a:extLst>
                <a:ext uri="{FF2B5EF4-FFF2-40B4-BE49-F238E27FC236}">
                  <a16:creationId xmlns:a16="http://schemas.microsoft.com/office/drawing/2014/main" xmlns="" id="{B908E8A8-9969-4294-9AA3-F911729F97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3492081"/>
                </p:ext>
              </p:extLst>
            </p:nvPr>
          </p:nvGraphicFramePr>
          <p:xfrm>
            <a:off x="5265" y="7234"/>
            <a:ext cx="605" cy="1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14" name="Equation" r:id="rId6" imgW="152280" imgH="406080" progId="Equation.DSMT4">
                    <p:embed/>
                  </p:oleObj>
                </mc:Choice>
                <mc:Fallback>
                  <p:oleObj name="Equation" r:id="rId6" imgW="152280" imgH="40608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5" y="7234"/>
                          <a:ext cx="605" cy="1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91" name="组合 6">
            <a:extLst>
              <a:ext uri="{FF2B5EF4-FFF2-40B4-BE49-F238E27FC236}">
                <a16:creationId xmlns:a16="http://schemas.microsoft.com/office/drawing/2014/main" xmlns="" id="{5B910C1E-2F19-4061-83B7-299612C66FD3}"/>
              </a:ext>
            </a:extLst>
          </p:cNvPr>
          <p:cNvGrpSpPr>
            <a:grpSpLocks/>
          </p:cNvGrpSpPr>
          <p:nvPr/>
        </p:nvGrpSpPr>
        <p:grpSpPr bwMode="auto">
          <a:xfrm>
            <a:off x="3317687" y="501664"/>
            <a:ext cx="2480310" cy="500049"/>
            <a:chOff x="5060" y="904"/>
            <a:chExt cx="3905" cy="787"/>
          </a:xfrm>
        </p:grpSpPr>
        <p:grpSp>
          <p:nvGrpSpPr>
            <p:cNvPr id="101392" name="组合 21">
              <a:extLst>
                <a:ext uri="{FF2B5EF4-FFF2-40B4-BE49-F238E27FC236}">
                  <a16:creationId xmlns:a16="http://schemas.microsoft.com/office/drawing/2014/main" xmlns="" id="{42365B24-BC8E-4BCC-8798-966DC3741BE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15" y="984"/>
              <a:ext cx="3797" cy="707"/>
              <a:chOff x="3564387" y="597378"/>
              <a:chExt cx="2247990" cy="419195"/>
            </a:xfrm>
          </p:grpSpPr>
          <p:sp>
            <p:nvSpPr>
              <p:cNvPr id="23" name="缺角矩形 22">
                <a:extLst>
                  <a:ext uri="{FF2B5EF4-FFF2-40B4-BE49-F238E27FC236}">
                    <a16:creationId xmlns:a16="http://schemas.microsoft.com/office/drawing/2014/main" xmlns="" id="{17D1D24C-92BB-48B9-B626-E1197A1A9BBE}"/>
                  </a:ext>
                </a:extLst>
              </p:cNvPr>
              <p:cNvSpPr/>
              <p:nvPr/>
            </p:nvSpPr>
            <p:spPr>
              <a:xfrm rot="3000000">
                <a:off x="4021379" y="598179"/>
                <a:ext cx="419236" cy="418763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 b="1"/>
              </a:p>
            </p:txBody>
          </p:sp>
          <p:sp>
            <p:nvSpPr>
              <p:cNvPr id="24" name="缺角矩形 23">
                <a:extLst>
                  <a:ext uri="{FF2B5EF4-FFF2-40B4-BE49-F238E27FC236}">
                    <a16:creationId xmlns:a16="http://schemas.microsoft.com/office/drawing/2014/main" xmlns="" id="{465AADDF-1246-4420-908D-94EFD3BBB1B0}"/>
                  </a:ext>
                </a:extLst>
              </p:cNvPr>
              <p:cNvSpPr/>
              <p:nvPr/>
            </p:nvSpPr>
            <p:spPr>
              <a:xfrm rot="3000000">
                <a:off x="4478616" y="598178"/>
                <a:ext cx="419236" cy="418764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 b="1"/>
              </a:p>
            </p:txBody>
          </p:sp>
          <p:sp>
            <p:nvSpPr>
              <p:cNvPr id="25" name="缺角矩形 24">
                <a:extLst>
                  <a:ext uri="{FF2B5EF4-FFF2-40B4-BE49-F238E27FC236}">
                    <a16:creationId xmlns:a16="http://schemas.microsoft.com/office/drawing/2014/main" xmlns="" id="{659C2921-A965-47D3-BEFC-E87F23A5B141}"/>
                  </a:ext>
                </a:extLst>
              </p:cNvPr>
              <p:cNvSpPr/>
              <p:nvPr/>
            </p:nvSpPr>
            <p:spPr>
              <a:xfrm rot="3000000">
                <a:off x="4935852" y="598179"/>
                <a:ext cx="419236" cy="418763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 b="1"/>
              </a:p>
            </p:txBody>
          </p:sp>
          <p:sp>
            <p:nvSpPr>
              <p:cNvPr id="26" name="缺角矩形 25">
                <a:extLst>
                  <a:ext uri="{FF2B5EF4-FFF2-40B4-BE49-F238E27FC236}">
                    <a16:creationId xmlns:a16="http://schemas.microsoft.com/office/drawing/2014/main" xmlns="" id="{24102D51-1320-4A6E-8992-55E8E5A2141E}"/>
                  </a:ext>
                </a:extLst>
              </p:cNvPr>
              <p:cNvSpPr/>
              <p:nvPr/>
            </p:nvSpPr>
            <p:spPr>
              <a:xfrm rot="3000000">
                <a:off x="3564143" y="598178"/>
                <a:ext cx="419236" cy="418764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 b="1"/>
              </a:p>
            </p:txBody>
          </p:sp>
          <p:sp>
            <p:nvSpPr>
              <p:cNvPr id="27" name="缺角矩形 26">
                <a:extLst>
                  <a:ext uri="{FF2B5EF4-FFF2-40B4-BE49-F238E27FC236}">
                    <a16:creationId xmlns:a16="http://schemas.microsoft.com/office/drawing/2014/main" xmlns="" id="{4F1B20C0-9419-4BC0-86D0-F3836F09AC7A}"/>
                  </a:ext>
                </a:extLst>
              </p:cNvPr>
              <p:cNvSpPr/>
              <p:nvPr/>
            </p:nvSpPr>
            <p:spPr>
              <a:xfrm rot="3000000">
                <a:off x="5393089" y="598178"/>
                <a:ext cx="419236" cy="418764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 sz="2500" b="1"/>
              </a:p>
            </p:txBody>
          </p:sp>
        </p:grpSp>
        <p:sp>
          <p:nvSpPr>
            <p:cNvPr id="101398" name="TextBox 15">
              <a:extLst>
                <a:ext uri="{FF2B5EF4-FFF2-40B4-BE49-F238E27FC236}">
                  <a16:creationId xmlns:a16="http://schemas.microsoft.com/office/drawing/2014/main" xmlns="" id="{DBAE3371-6707-4866-9F83-3B881C876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0" y="904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>
                  <a:solidFill>
                    <a:schemeClr val="bg1"/>
                  </a:solidFill>
                </a:rPr>
                <a:t>能力提升题</a:t>
              </a:r>
              <a:endParaRPr lang="en-US" altLang="zh-CN" sz="25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2DB34B6-9285-4573-8F49-21FF76F1A8AE}"/>
              </a:ext>
            </a:extLst>
          </p:cNvPr>
          <p:cNvGrpSpPr>
            <a:grpSpLocks/>
          </p:cNvGrpSpPr>
          <p:nvPr/>
        </p:nvGrpSpPr>
        <p:grpSpPr bwMode="auto">
          <a:xfrm>
            <a:off x="2965450" y="4152546"/>
            <a:ext cx="2852135" cy="766127"/>
            <a:chOff x="4670" y="6540"/>
            <a:chExt cx="4492" cy="1207"/>
          </a:xfrm>
        </p:grpSpPr>
        <p:sp>
          <p:nvSpPr>
            <p:cNvPr id="101400" name="文本框 9">
              <a:extLst>
                <a:ext uri="{FF2B5EF4-FFF2-40B4-BE49-F238E27FC236}">
                  <a16:creationId xmlns:a16="http://schemas.microsoft.com/office/drawing/2014/main" xmlns="" id="{34C6D5C3-5F87-4CAF-92FB-B17184ACE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0" y="6822"/>
              <a:ext cx="4492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仿宋" panose="02010609060101010101" pitchFamily="49" charset="-122"/>
                  <a:ea typeface="仿宋" panose="02010609060101010101" pitchFamily="49" charset="-122"/>
                  <a:sym typeface="宋体" panose="02010600030101010101" pitchFamily="2" charset="-122"/>
                </a:rPr>
                <a:t>原式</a:t>
              </a:r>
              <a:r>
                <a:rPr lang="en-US" altLang="zh-CN" sz="2100" b="1" dirty="0">
                  <a:latin typeface="+mn-lt"/>
                  <a:ea typeface="仿宋" panose="02010609060101010101" pitchFamily="49" charset="-122"/>
                </a:rPr>
                <a:t>=</a:t>
              </a:r>
              <a:r>
                <a:rPr lang="en-US" altLang="zh-CN" sz="2100" b="1" dirty="0">
                  <a:solidFill>
                    <a:srgbClr val="FF0000"/>
                  </a:solidFill>
                  <a:latin typeface="+mn-lt"/>
                  <a:ea typeface="仿宋" panose="02010609060101010101" pitchFamily="49" charset="-122"/>
                </a:rPr>
                <a:t>2</a:t>
              </a:r>
              <a:r>
                <a:rPr lang="en-US" altLang="zh-CN" sz="2100" b="1" dirty="0" smtClean="0">
                  <a:solidFill>
                    <a:srgbClr val="FF0000"/>
                  </a:solidFill>
                  <a:latin typeface="+mn-lt"/>
                  <a:ea typeface="仿宋" panose="02010609060101010101" pitchFamily="49" charset="-122"/>
                </a:rPr>
                <a:t>×(2</a:t>
              </a:r>
              <a:r>
                <a:rPr lang="en-US" altLang="zh-CN" sz="2100" b="1" dirty="0">
                  <a:solidFill>
                    <a:srgbClr val="FF0000"/>
                  </a:solidFill>
                  <a:latin typeface="+mn-lt"/>
                  <a:ea typeface="仿宋" panose="02010609060101010101" pitchFamily="49" charset="-122"/>
                </a:rPr>
                <a:t>×     +</a:t>
              </a:r>
              <a:r>
                <a:rPr lang="en-US" altLang="zh-CN" sz="2100" b="1" dirty="0" smtClean="0">
                  <a:solidFill>
                    <a:srgbClr val="FF0000"/>
                  </a:solidFill>
                  <a:latin typeface="+mn-lt"/>
                  <a:ea typeface="仿宋" panose="02010609060101010101" pitchFamily="49" charset="-122"/>
                </a:rPr>
                <a:t>1)=</a:t>
              </a:r>
              <a:r>
                <a:rPr lang="en-US" altLang="zh-CN" sz="2100" b="1" dirty="0">
                  <a:solidFill>
                    <a:srgbClr val="FF0000"/>
                  </a:solidFill>
                  <a:latin typeface="+mn-lt"/>
                  <a:ea typeface="仿宋" panose="02010609060101010101" pitchFamily="49" charset="-122"/>
                </a:rPr>
                <a:t>4.</a:t>
              </a:r>
              <a:endParaRPr lang="en-US" altLang="zh-CN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  <a:sym typeface="宋体" panose="02010600030101010101" pitchFamily="2" charset="-122"/>
              </a:endParaRPr>
            </a:p>
          </p:txBody>
        </p:sp>
        <p:graphicFrame>
          <p:nvGraphicFramePr>
            <p:cNvPr id="101401" name="对象 7">
              <a:hlinkClick r:id="" action="ppaction://ole?verb=1"/>
              <a:extLst>
                <a:ext uri="{FF2B5EF4-FFF2-40B4-BE49-F238E27FC236}">
                  <a16:creationId xmlns:a16="http://schemas.microsoft.com/office/drawing/2014/main" xmlns="" id="{E46F608D-BD90-43E9-ADBC-E35A2432EC8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202934"/>
                </p:ext>
              </p:extLst>
            </p:nvPr>
          </p:nvGraphicFramePr>
          <p:xfrm>
            <a:off x="7275" y="6540"/>
            <a:ext cx="453" cy="1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515" r:id="rId8" imgW="152280" imgH="406080" progId="Equation.DSMT4">
                    <p:embed/>
                  </p:oleObj>
                </mc:Choice>
                <mc:Fallback>
                  <p:oleObj r:id="rId8" imgW="152280" imgH="406080" progId="Equation.DSMT4">
                    <p:embed/>
                    <p:pic>
                      <p:nvPicPr>
                        <p:cNvPr id="0" name="对象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5" y="6540"/>
                          <a:ext cx="453" cy="1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组合 2">
            <a:extLst>
              <a:ext uri="{FF2B5EF4-FFF2-40B4-BE49-F238E27FC236}">
                <a16:creationId xmlns:a16="http://schemas.microsoft.com/office/drawing/2014/main" xmlns="" id="{212C0ECC-E046-4C17-A3DF-997477091452}"/>
              </a:ext>
            </a:extLst>
          </p:cNvPr>
          <p:cNvGrpSpPr>
            <a:grpSpLocks/>
          </p:cNvGrpSpPr>
          <p:nvPr/>
        </p:nvGrpSpPr>
        <p:grpSpPr bwMode="auto">
          <a:xfrm>
            <a:off x="3500" y="-76000"/>
            <a:ext cx="2006600" cy="476924"/>
            <a:chOff x="263" y="136"/>
            <a:chExt cx="3160" cy="753"/>
          </a:xfrm>
        </p:grpSpPr>
        <p:sp>
          <p:nvSpPr>
            <p:cNvPr id="29" name="文本框 20">
              <a:extLst>
                <a:ext uri="{FF2B5EF4-FFF2-40B4-BE49-F238E27FC236}">
                  <a16:creationId xmlns:a16="http://schemas.microsoft.com/office/drawing/2014/main" xmlns="" id="{F399AC0C-8FAA-47EB-B38B-ADAA53B2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13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30" name="组合 1">
              <a:extLst>
                <a:ext uri="{FF2B5EF4-FFF2-40B4-BE49-F238E27FC236}">
                  <a16:creationId xmlns:a16="http://schemas.microsoft.com/office/drawing/2014/main" xmlns="" id="{86DD1E3C-1046-448B-8458-E85BDA61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31" name="直线连接符 19">
                <a:extLst>
                  <a:ext uri="{FF2B5EF4-FFF2-40B4-BE49-F238E27FC236}">
                    <a16:creationId xmlns:a16="http://schemas.microsoft.com/office/drawing/2014/main" xmlns="" id="{F705D093-EE18-4ED3-8E41-F1EF1F11D7EC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74">
                <a:extLst>
                  <a:ext uri="{FF2B5EF4-FFF2-40B4-BE49-F238E27FC236}">
                    <a16:creationId xmlns:a16="http://schemas.microsoft.com/office/drawing/2014/main" xmlns="" id="{EECBF5E8-86ED-4998-904E-59DC018966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3" y="211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文本框 99">
            <a:extLst>
              <a:ext uri="{FF2B5EF4-FFF2-40B4-BE49-F238E27FC236}">
                <a16:creationId xmlns:a16="http://schemas.microsoft.com/office/drawing/2014/main" xmlns="" id="{85265BF6-A1AE-4AA8-A6C0-B77C7961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899" y="1012996"/>
            <a:ext cx="7202701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       △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ABC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的三边长分别为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、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、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c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，且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c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bc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，请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判断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△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ABC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的形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状，并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说明理由．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6D97DA4-4E43-4F67-97D2-141F811E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900" y="4386263"/>
            <a:ext cx="344011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∴△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ABC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是等腰三角形．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A9FADB8-2A60-46B4-AB1C-33BE39DA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2401888"/>
            <a:ext cx="59202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解：</a:t>
            </a:r>
            <a:r>
              <a:rPr lang="zh-CN" altLang="en-US" sz="2100" b="1" dirty="0">
                <a:latin typeface="仿宋" panose="02010609060101010101" pitchFamily="49" charset="-122"/>
                <a:ea typeface="仿宋" panose="02010609060101010101" pitchFamily="49" charset="-122"/>
              </a:rPr>
              <a:t>整理</a:t>
            </a:r>
            <a:r>
              <a:rPr lang="en-US" altLang="zh-CN" sz="2100" b="1" i="1" dirty="0"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>
                <a:latin typeface="+mn-lt"/>
                <a:ea typeface="仿宋" panose="02010609060101010101" pitchFamily="49" charset="-122"/>
              </a:rPr>
              <a:t>ab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i="1" dirty="0">
                <a:latin typeface="+mn-lt"/>
                <a:ea typeface="仿宋" panose="02010609060101010101" pitchFamily="49" charset="-122"/>
              </a:rPr>
              <a:t>c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>
                <a:latin typeface="+mn-lt"/>
                <a:ea typeface="仿宋" panose="02010609060101010101" pitchFamily="49" charset="-122"/>
              </a:rPr>
              <a:t>bc</a:t>
            </a:r>
            <a:r>
              <a:rPr lang="zh-CN" altLang="en-US" sz="21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得</a:t>
            </a:r>
            <a:r>
              <a:rPr lang="zh-CN" altLang="en-US" sz="2100" b="1" dirty="0" smtClean="0">
                <a:latin typeface="+mn-lt"/>
                <a:ea typeface="仿宋" panose="02010609060101010101" pitchFamily="49" charset="-122"/>
              </a:rPr>
              <a:t>，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ab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–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c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–2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bc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100" b="1" dirty="0" smtClean="0"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100" b="1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A772A08A-0FF6-4B32-9B16-C239B7927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2874963"/>
            <a:ext cx="462979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–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c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–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c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，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–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c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)(1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E2AD066-091F-4544-AD92-3044126D6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3395663"/>
            <a:ext cx="28729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∴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a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–</a:t>
            </a:r>
            <a:r>
              <a:rPr lang="en-US" altLang="zh-CN" sz="2100" b="1" i="1" dirty="0" smtClean="0">
                <a:latin typeface="+mn-lt"/>
                <a:ea typeface="仿宋" panose="02010609060101010101" pitchFamily="49" charset="-122"/>
              </a:rPr>
              <a:t>c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或</a:t>
            </a:r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1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＋</a:t>
            </a:r>
            <a:r>
              <a:rPr lang="en-US" altLang="zh-CN" sz="2100" b="1" dirty="0">
                <a:latin typeface="+mn-lt"/>
                <a:ea typeface="仿宋" panose="02010609060101010101" pitchFamily="49" charset="-122"/>
              </a:rPr>
              <a:t>2</a:t>
            </a:r>
            <a:r>
              <a:rPr lang="en-US" altLang="zh-CN" sz="2100" b="1" i="1" dirty="0">
                <a:latin typeface="+mn-lt"/>
                <a:ea typeface="仿宋" panose="02010609060101010101" pitchFamily="49" charset="-122"/>
              </a:rPr>
              <a:t>b</a:t>
            </a:r>
            <a:r>
              <a:rPr lang="zh-CN" altLang="en-US" sz="2100" b="1" dirty="0"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 smtClean="0">
                <a:latin typeface="+mn-lt"/>
                <a:ea typeface="仿宋" panose="02010609060101010101" pitchFamily="49" charset="-122"/>
              </a:rPr>
              <a:t>0</a:t>
            </a:r>
            <a:r>
              <a:rPr lang="zh-CN" altLang="en-US" sz="2100" b="1" dirty="0" smtClean="0"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100" b="1" dirty="0">
              <a:latin typeface="+mn-lt"/>
              <a:ea typeface="仿宋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A2822D8-F430-443B-BF9D-8F835D916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3917950"/>
            <a:ext cx="312136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即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a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c</a:t>
            </a:r>
            <a:r>
              <a:rPr lang="zh-CN" altLang="en-US" sz="2100" b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或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b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＝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–0.5(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舍去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)</a:t>
            </a:r>
            <a:r>
              <a:rPr lang="zh-CN" altLang="en-US" sz="2100" b="1" dirty="0" smtClean="0">
                <a:solidFill>
                  <a:srgbClr val="FF0000"/>
                </a:solidFill>
                <a:latin typeface="+mn-lt"/>
                <a:ea typeface="仿宋" panose="02010609060101010101" pitchFamily="49" charset="-122"/>
              </a:rPr>
              <a:t>，</a:t>
            </a:r>
            <a:endParaRPr lang="zh-CN" altLang="en-US" sz="2100" b="1" dirty="0">
              <a:solidFill>
                <a:srgbClr val="FF0000"/>
              </a:solidFill>
              <a:latin typeface="+mn-lt"/>
              <a:ea typeface="仿宋" panose="02010609060101010101" pitchFamily="49" charset="-122"/>
            </a:endParaRPr>
          </a:p>
        </p:txBody>
      </p:sp>
      <p:grpSp>
        <p:nvGrpSpPr>
          <p:cNvPr id="103436" name="组合 2">
            <a:extLst>
              <a:ext uri="{FF2B5EF4-FFF2-40B4-BE49-F238E27FC236}">
                <a16:creationId xmlns:a16="http://schemas.microsoft.com/office/drawing/2014/main" xmlns="" id="{7D40EC3C-4D3E-4F87-AF5E-EF32D356322D}"/>
              </a:ext>
            </a:extLst>
          </p:cNvPr>
          <p:cNvGrpSpPr>
            <a:grpSpLocks/>
          </p:cNvGrpSpPr>
          <p:nvPr/>
        </p:nvGrpSpPr>
        <p:grpSpPr bwMode="auto">
          <a:xfrm>
            <a:off x="3300399" y="477090"/>
            <a:ext cx="2478723" cy="500685"/>
            <a:chOff x="5060" y="905"/>
            <a:chExt cx="3905" cy="788"/>
          </a:xfrm>
        </p:grpSpPr>
        <p:grpSp>
          <p:nvGrpSpPr>
            <p:cNvPr id="103437" name="组合 6">
              <a:extLst>
                <a:ext uri="{FF2B5EF4-FFF2-40B4-BE49-F238E27FC236}">
                  <a16:creationId xmlns:a16="http://schemas.microsoft.com/office/drawing/2014/main" xmlns="" id="{B7B38E42-A0B9-4809-A905-D4A1E0B655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115" y="985"/>
              <a:ext cx="3798" cy="708"/>
              <a:chOff x="3564387" y="597378"/>
              <a:chExt cx="2247990" cy="419195"/>
            </a:xfrm>
          </p:grpSpPr>
          <p:sp>
            <p:nvSpPr>
              <p:cNvPr id="8" name="缺角矩形 7">
                <a:extLst>
                  <a:ext uri="{FF2B5EF4-FFF2-40B4-BE49-F238E27FC236}">
                    <a16:creationId xmlns:a16="http://schemas.microsoft.com/office/drawing/2014/main" xmlns="" id="{31E1A704-12BD-4391-900D-21954E9BCF26}"/>
                  </a:ext>
                </a:extLst>
              </p:cNvPr>
              <p:cNvSpPr/>
              <p:nvPr/>
            </p:nvSpPr>
            <p:spPr>
              <a:xfrm rot="3000000">
                <a:off x="4021946" y="597211"/>
                <a:ext cx="418644" cy="418921"/>
              </a:xfrm>
              <a:prstGeom prst="plaqu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9" name="缺角矩形 8">
                <a:extLst>
                  <a:ext uri="{FF2B5EF4-FFF2-40B4-BE49-F238E27FC236}">
                    <a16:creationId xmlns:a16="http://schemas.microsoft.com/office/drawing/2014/main" xmlns="" id="{22960BC3-8FCF-4B41-995A-DF32C0711BF0}"/>
                  </a:ext>
                </a:extLst>
              </p:cNvPr>
              <p:cNvSpPr/>
              <p:nvPr/>
            </p:nvSpPr>
            <p:spPr>
              <a:xfrm rot="3000000">
                <a:off x="4479356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0" name="缺角矩形 9">
                <a:extLst>
                  <a:ext uri="{FF2B5EF4-FFF2-40B4-BE49-F238E27FC236}">
                    <a16:creationId xmlns:a16="http://schemas.microsoft.com/office/drawing/2014/main" xmlns="" id="{AB6A4E12-FECD-4922-AE0C-C6F8D8608FF7}"/>
                  </a:ext>
                </a:extLst>
              </p:cNvPr>
              <p:cNvSpPr/>
              <p:nvPr/>
            </p:nvSpPr>
            <p:spPr>
              <a:xfrm rot="3000000">
                <a:off x="4936764" y="597211"/>
                <a:ext cx="418644" cy="418921"/>
              </a:xfrm>
              <a:prstGeom prst="plaqu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1" name="缺角矩形 10">
                <a:extLst>
                  <a:ext uri="{FF2B5EF4-FFF2-40B4-BE49-F238E27FC236}">
                    <a16:creationId xmlns:a16="http://schemas.microsoft.com/office/drawing/2014/main" xmlns="" id="{C15E2241-A7DD-427E-9EBB-DED63621DF76}"/>
                  </a:ext>
                </a:extLst>
              </p:cNvPr>
              <p:cNvSpPr/>
              <p:nvPr/>
            </p:nvSpPr>
            <p:spPr>
              <a:xfrm rot="3000000">
                <a:off x="3564538" y="597210"/>
                <a:ext cx="418644" cy="418922"/>
              </a:xfrm>
              <a:prstGeom prst="plaqu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12" name="缺角矩形 11">
                <a:extLst>
                  <a:ext uri="{FF2B5EF4-FFF2-40B4-BE49-F238E27FC236}">
                    <a16:creationId xmlns:a16="http://schemas.microsoft.com/office/drawing/2014/main" xmlns="" id="{2316E960-729E-4E9C-A28E-387A03785CAE}"/>
                  </a:ext>
                </a:extLst>
              </p:cNvPr>
              <p:cNvSpPr/>
              <p:nvPr/>
            </p:nvSpPr>
            <p:spPr>
              <a:xfrm rot="3000000">
                <a:off x="5394174" y="597210"/>
                <a:ext cx="418644" cy="418922"/>
              </a:xfrm>
              <a:prstGeom prst="plaqu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103443" name="TextBox 15">
              <a:extLst>
                <a:ext uri="{FF2B5EF4-FFF2-40B4-BE49-F238E27FC236}">
                  <a16:creationId xmlns:a16="http://schemas.microsoft.com/office/drawing/2014/main" xmlns="" id="{A8493277-82DA-49C1-AA9E-1AD3B1C9D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0" y="905"/>
              <a:ext cx="3905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500" b="1" dirty="0">
                  <a:solidFill>
                    <a:schemeClr val="bg1"/>
                  </a:solidFill>
                </a:rPr>
                <a:t>拓广探索题</a:t>
              </a:r>
              <a:endParaRPr lang="en-US" altLang="zh-CN" sz="25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">
            <a:extLst>
              <a:ext uri="{FF2B5EF4-FFF2-40B4-BE49-F238E27FC236}">
                <a16:creationId xmlns:a16="http://schemas.microsoft.com/office/drawing/2014/main" xmlns="" id="{212C0ECC-E046-4C17-A3DF-997477091452}"/>
              </a:ext>
            </a:extLst>
          </p:cNvPr>
          <p:cNvGrpSpPr>
            <a:grpSpLocks/>
          </p:cNvGrpSpPr>
          <p:nvPr/>
        </p:nvGrpSpPr>
        <p:grpSpPr bwMode="auto">
          <a:xfrm>
            <a:off x="12292" y="-76000"/>
            <a:ext cx="2006600" cy="476924"/>
            <a:chOff x="263" y="136"/>
            <a:chExt cx="3160" cy="753"/>
          </a:xfrm>
        </p:grpSpPr>
        <p:sp>
          <p:nvSpPr>
            <p:cNvPr id="23" name="文本框 20">
              <a:extLst>
                <a:ext uri="{FF2B5EF4-FFF2-40B4-BE49-F238E27FC236}">
                  <a16:creationId xmlns:a16="http://schemas.microsoft.com/office/drawing/2014/main" xmlns="" id="{F399AC0C-8FAA-47EB-B38B-ADAA53B2D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136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课堂检测</a:t>
              </a:r>
            </a:p>
          </p:txBody>
        </p:sp>
        <p:grpSp>
          <p:nvGrpSpPr>
            <p:cNvPr id="24" name="组合 1">
              <a:extLst>
                <a:ext uri="{FF2B5EF4-FFF2-40B4-BE49-F238E27FC236}">
                  <a16:creationId xmlns:a16="http://schemas.microsoft.com/office/drawing/2014/main" xmlns="" id="{86DD1E3C-1046-448B-8458-E85BDA61B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320"/>
              <a:ext cx="3160" cy="567"/>
              <a:chOff x="248" y="211"/>
              <a:chExt cx="3160" cy="567"/>
            </a:xfrm>
          </p:grpSpPr>
          <p:cxnSp>
            <p:nvCxnSpPr>
              <p:cNvPr id="25" name="直线连接符 19">
                <a:extLst>
                  <a:ext uri="{FF2B5EF4-FFF2-40B4-BE49-F238E27FC236}">
                    <a16:creationId xmlns:a16="http://schemas.microsoft.com/office/drawing/2014/main" xmlns="" id="{F705D093-EE18-4ED3-8E41-F1EF1F11D7EC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xmlns="" id="{EECBF5E8-86ED-4998-904E-59DC0189669F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13" y="211"/>
                <a:ext cx="568" cy="501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B30B37-E7B3-443F-8B0B-0C8576688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3" y="2087989"/>
            <a:ext cx="917575" cy="830997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dist"/>
            <a:r>
              <a:rPr lang="zh-CN" altLang="en-US" sz="2400" dirty="0">
                <a:ea typeface="黑体" panose="02010609060101010101" pitchFamily="49" charset="-122"/>
              </a:rPr>
              <a:t>因式</a:t>
            </a:r>
            <a:endParaRPr lang="en-US" altLang="zh-CN" sz="2400" dirty="0">
              <a:ea typeface="黑体" panose="02010609060101010101" pitchFamily="49" charset="-122"/>
            </a:endParaRPr>
          </a:p>
          <a:p>
            <a:pPr algn="dist"/>
            <a:r>
              <a:rPr lang="zh-CN" altLang="en-US" sz="2400" dirty="0">
                <a:ea typeface="黑体" panose="02010609060101010101" pitchFamily="49" charset="-122"/>
              </a:rPr>
              <a:t>分解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09EA991D-8A90-41B0-97D2-33770625C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03" y="725488"/>
            <a:ext cx="919162" cy="553998"/>
          </a:xfrm>
          <a:prstGeom prst="rect">
            <a:avLst/>
          </a:prstGeom>
          <a:noFill/>
          <a:ln w="25400" cap="sq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b="1" dirty="0">
                <a:latin typeface="+mn-lt"/>
                <a:ea typeface="黑体" panose="02010609060101010101" pitchFamily="49" charset="-122"/>
              </a:rPr>
              <a:t>定义</a:t>
            </a:r>
            <a:endParaRPr lang="en-US" altLang="zh-CN" sz="2000" b="1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5" name="左大括号 54">
            <a:extLst>
              <a:ext uri="{FF2B5EF4-FFF2-40B4-BE49-F238E27FC236}">
                <a16:creationId xmlns:a16="http://schemas.microsoft.com/office/drawing/2014/main" xmlns="" id="{659E59EC-B4D4-41EF-81C9-E03F54FC4EC1}"/>
              </a:ext>
            </a:extLst>
          </p:cNvPr>
          <p:cNvSpPr>
            <a:spLocks/>
          </p:cNvSpPr>
          <p:nvPr/>
        </p:nvSpPr>
        <p:spPr bwMode="auto">
          <a:xfrm>
            <a:off x="1494478" y="995363"/>
            <a:ext cx="107950" cy="2713037"/>
          </a:xfrm>
          <a:prstGeom prst="leftBrace">
            <a:avLst>
              <a:gd name="adj1" fmla="val 6865"/>
              <a:gd name="adj2" fmla="val 50000"/>
            </a:avLst>
          </a:prstGeom>
          <a:noFill/>
          <a:ln w="25400">
            <a:solidFill>
              <a:schemeClr val="tx1">
                <a:alpha val="6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>
              <a:latin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56A07F2D-6A5C-40DE-B385-1B061E5EA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081" y="593631"/>
            <a:ext cx="3133725" cy="553998"/>
          </a:xfrm>
          <a:prstGeom prst="rect">
            <a:avLst/>
          </a:prstGeom>
          <a:noFill/>
          <a:ln w="25400">
            <a:solidFill>
              <a:schemeClr val="tx1">
                <a:alpha val="6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am+bm+mc=m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a+b+c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endParaRPr lang="zh-CN" altLang="en-US" sz="20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4" name="右箭头 23">
            <a:extLst>
              <a:ext uri="{FF2B5EF4-FFF2-40B4-BE49-F238E27FC236}">
                <a16:creationId xmlns:a16="http://schemas.microsoft.com/office/drawing/2014/main" xmlns="" id="{2371ACD7-8AC9-4993-87A4-8CB7C77D7133}"/>
              </a:ext>
            </a:extLst>
          </p:cNvPr>
          <p:cNvSpPr/>
          <p:nvPr/>
        </p:nvSpPr>
        <p:spPr bwMode="auto">
          <a:xfrm>
            <a:off x="2789878" y="735013"/>
            <a:ext cx="539750" cy="2159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>
              <a:latin typeface="+mn-lt"/>
              <a:ea typeface="黑体" panose="02010600030101010101" pitchFamily="2" charset="-122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9039B4B7-A416-4B8C-861A-87D08C4E0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428" y="2141538"/>
            <a:ext cx="973137" cy="553998"/>
          </a:xfrm>
          <a:prstGeom prst="rect">
            <a:avLst/>
          </a:prstGeom>
          <a:noFill/>
          <a:ln w="25400" cap="sq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方法</a:t>
            </a:r>
            <a:endParaRPr lang="en-US" altLang="zh-CN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xmlns="" id="{BF36D0F2-E435-4A1C-B535-8DF6A5F0A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365" y="2067119"/>
            <a:ext cx="1182382" cy="707886"/>
          </a:xfrm>
          <a:prstGeom prst="rect">
            <a:avLst/>
          </a:prstGeom>
          <a:noFill/>
          <a:ln w="25400" cap="sq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+mn-lt"/>
                <a:ea typeface="黑体" panose="02010609060101010101" pitchFamily="49" charset="-122"/>
              </a:rPr>
              <a:t>提公因式法</a:t>
            </a:r>
            <a:endParaRPr lang="en-US" altLang="zh-CN" sz="200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BE8BEC14-CFC9-494F-AB6A-4CE56D18C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625" y="1561460"/>
            <a:ext cx="3313113" cy="646331"/>
          </a:xfrm>
          <a:prstGeom prst="rect">
            <a:avLst/>
          </a:prstGeom>
          <a:noFill/>
          <a:ln w="25400">
            <a:solidFill>
              <a:schemeClr val="tx1">
                <a:alpha val="6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dirty="0">
                <a:latin typeface="+mn-lt"/>
                <a:ea typeface="黑体" panose="02010609060101010101" pitchFamily="49" charset="-122"/>
              </a:rPr>
              <a:t>确定公因式的方法：三</a:t>
            </a: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定，即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定系数；定字母；定指数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3D707A09-205F-4F1D-B00D-959A510CECA4}"/>
              </a:ext>
            </a:extLst>
          </p:cNvPr>
          <p:cNvSpPr>
            <a:spLocks/>
          </p:cNvSpPr>
          <p:nvPr/>
        </p:nvSpPr>
        <p:spPr bwMode="auto">
          <a:xfrm>
            <a:off x="4364169" y="1962944"/>
            <a:ext cx="215900" cy="865187"/>
          </a:xfrm>
          <a:prstGeom prst="leftBrace">
            <a:avLst>
              <a:gd name="adj1" fmla="val 8163"/>
              <a:gd name="adj2" fmla="val 50000"/>
            </a:avLst>
          </a:prstGeom>
          <a:noFill/>
          <a:ln w="25400">
            <a:solidFill>
              <a:schemeClr val="tx1">
                <a:alpha val="61176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0">
              <a:latin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11FFB3A9-DEFE-41DF-BAFB-A51420AB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625" y="2421062"/>
            <a:ext cx="3662364" cy="369332"/>
          </a:xfrm>
          <a:prstGeom prst="rect">
            <a:avLst/>
          </a:prstGeom>
          <a:noFill/>
          <a:ln w="25400">
            <a:solidFill>
              <a:schemeClr val="tx1">
                <a:alpha val="6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第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一步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找公因式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；第二步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提公因式</a:t>
            </a:r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xmlns="" id="{96C6AC5D-C044-4035-9730-3127C4872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403" y="3557588"/>
            <a:ext cx="971550" cy="553998"/>
          </a:xfrm>
          <a:prstGeom prst="rect">
            <a:avLst/>
          </a:prstGeom>
          <a:noFill/>
          <a:ln w="25400" cap="sq">
            <a:solidFill>
              <a:srgbClr val="59595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注意</a:t>
            </a:r>
            <a:endParaRPr lang="en-US" altLang="zh-CN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E180999F-E13E-49AE-92AB-DAF7528DB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7365" y="3167063"/>
            <a:ext cx="3840163" cy="1419225"/>
          </a:xfrm>
          <a:prstGeom prst="rect">
            <a:avLst/>
          </a:prstGeom>
          <a:noFill/>
          <a:ln w="25400">
            <a:solidFill>
              <a:schemeClr val="tx1">
                <a:alpha val="69019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dirty="0">
                <a:latin typeface="+mn-lt"/>
                <a:ea typeface="黑体" panose="02010609060101010101" pitchFamily="49" charset="-122"/>
              </a:rPr>
              <a:t>1.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分解因式是一种恒等变形；</a:t>
            </a:r>
            <a:endParaRPr lang="en-US" altLang="zh-CN" dirty="0">
              <a:latin typeface="+mn-lt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dirty="0">
                <a:latin typeface="+mn-lt"/>
                <a:ea typeface="黑体" panose="02010609060101010101" pitchFamily="49" charset="-122"/>
              </a:rPr>
              <a:t>2.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公因式：要提尽；</a:t>
            </a:r>
            <a:endParaRPr lang="en-US" altLang="zh-CN" dirty="0">
              <a:latin typeface="+mn-lt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dirty="0">
                <a:latin typeface="+mn-lt"/>
                <a:ea typeface="黑体" panose="02010609060101010101" pitchFamily="49" charset="-122"/>
              </a:rPr>
              <a:t>3.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不要漏项；</a:t>
            </a:r>
            <a:endParaRPr lang="en-US" altLang="zh-CN" dirty="0">
              <a:latin typeface="+mn-lt"/>
              <a:ea typeface="黑体" panose="02010609060101010101" pitchFamily="49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altLang="zh-CN" dirty="0">
                <a:latin typeface="+mn-lt"/>
                <a:ea typeface="黑体" panose="02010609060101010101" pitchFamily="49" charset="-122"/>
              </a:rPr>
              <a:t>4.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提负</a:t>
            </a:r>
            <a:r>
              <a:rPr lang="zh-CN" altLang="en-US" dirty="0" smtClean="0">
                <a:latin typeface="+mn-lt"/>
                <a:ea typeface="黑体" panose="02010609060101010101" pitchFamily="49" charset="-122"/>
              </a:rPr>
              <a:t>号，要</a:t>
            </a:r>
            <a:r>
              <a:rPr lang="zh-CN" altLang="en-US" dirty="0">
                <a:latin typeface="+mn-lt"/>
                <a:ea typeface="黑体" panose="02010609060101010101" pitchFamily="49" charset="-122"/>
              </a:rPr>
              <a:t>注意变号</a:t>
            </a:r>
          </a:p>
        </p:txBody>
      </p:sp>
      <p:sp>
        <p:nvSpPr>
          <p:cNvPr id="32" name="右箭头 31">
            <a:extLst>
              <a:ext uri="{FF2B5EF4-FFF2-40B4-BE49-F238E27FC236}">
                <a16:creationId xmlns:a16="http://schemas.microsoft.com/office/drawing/2014/main" xmlns="" id="{57EFDFC7-E624-42E1-B52B-0108B7A505FB}"/>
              </a:ext>
            </a:extLst>
          </p:cNvPr>
          <p:cNvSpPr/>
          <p:nvPr/>
        </p:nvSpPr>
        <p:spPr bwMode="auto">
          <a:xfrm>
            <a:off x="2681928" y="3652838"/>
            <a:ext cx="271462" cy="2159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>
              <a:latin typeface="+mn-lt"/>
              <a:ea typeface="黑体" panose="02010600030101010101" pitchFamily="2" charset="-122"/>
            </a:endParaRPr>
          </a:p>
        </p:txBody>
      </p:sp>
      <p:grpSp>
        <p:nvGrpSpPr>
          <p:cNvPr id="104462" name="组合 1">
            <a:extLst>
              <a:ext uri="{FF2B5EF4-FFF2-40B4-BE49-F238E27FC236}">
                <a16:creationId xmlns:a16="http://schemas.microsoft.com/office/drawing/2014/main" xmlns="" id="{4BC9DCD7-1B95-4484-8384-83F2A3AC20E3}"/>
              </a:ext>
            </a:extLst>
          </p:cNvPr>
          <p:cNvGrpSpPr>
            <a:grpSpLocks/>
          </p:cNvGrpSpPr>
          <p:nvPr/>
        </p:nvGrpSpPr>
        <p:grpSpPr bwMode="auto">
          <a:xfrm>
            <a:off x="11853" y="-35811"/>
            <a:ext cx="2006600" cy="478473"/>
            <a:chOff x="227" y="85"/>
            <a:chExt cx="3160" cy="753"/>
          </a:xfrm>
        </p:grpSpPr>
        <p:cxnSp>
          <p:nvCxnSpPr>
            <p:cNvPr id="17" name="直线连接符 16">
              <a:extLst>
                <a:ext uri="{FF2B5EF4-FFF2-40B4-BE49-F238E27FC236}">
                  <a16:creationId xmlns:a16="http://schemas.microsoft.com/office/drawing/2014/main" xmlns="" id="{E425E08D-4B17-478B-8912-C2C86832590B}"/>
                </a:ext>
              </a:extLst>
            </p:cNvPr>
            <p:cNvCxnSpPr/>
            <p:nvPr/>
          </p:nvCxnSpPr>
          <p:spPr>
            <a:xfrm>
              <a:off x="227" y="778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464" name="文本框 17">
              <a:extLst>
                <a:ext uri="{FF2B5EF4-FFF2-40B4-BE49-F238E27FC236}">
                  <a16:creationId xmlns:a16="http://schemas.microsoft.com/office/drawing/2014/main" xmlns="" id="{8C2298A9-AF30-405C-AB98-9A58BF8D5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" y="85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课堂小结</a:t>
              </a:r>
            </a:p>
          </p:txBody>
        </p:sp>
        <p:sp>
          <p:nvSpPr>
            <p:cNvPr id="2" name="Freeform 74">
              <a:extLst>
                <a:ext uri="{FF2B5EF4-FFF2-40B4-BE49-F238E27FC236}">
                  <a16:creationId xmlns:a16="http://schemas.microsoft.com/office/drawing/2014/main" xmlns="" id="{904F2906-31C6-41CC-89B0-0A25A24D35A6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42" y="236"/>
              <a:ext cx="567" cy="502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右箭头 3">
            <a:extLst>
              <a:ext uri="{FF2B5EF4-FFF2-40B4-BE49-F238E27FC236}">
                <a16:creationId xmlns:a16="http://schemas.microsoft.com/office/drawing/2014/main" xmlns="" id="{E0E4646E-0DA8-4A52-86EA-DAF452FF1ED9}"/>
              </a:ext>
            </a:extLst>
          </p:cNvPr>
          <p:cNvSpPr/>
          <p:nvPr/>
        </p:nvSpPr>
        <p:spPr bwMode="auto">
          <a:xfrm>
            <a:off x="2681928" y="2287588"/>
            <a:ext cx="271462" cy="2159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>
              <a:latin typeface="+mn-lt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  <p:bldP spid="55" grpId="0" bldLvl="0" animBg="1"/>
      <p:bldP spid="16" grpId="0" bldLvl="0" animBg="1"/>
      <p:bldP spid="24" grpId="0" bldLvl="0" animBg="1"/>
      <p:bldP spid="12" grpId="0" bldLvl="0" animBg="1"/>
      <p:bldP spid="18" grpId="0" bldLvl="0" animBg="1"/>
      <p:bldP spid="26" grpId="0" bldLvl="0" animBg="1"/>
      <p:bldP spid="27" grpId="0" bldLvl="0" animBg="1"/>
      <p:bldP spid="28" grpId="0" bldLvl="0" animBg="1"/>
      <p:bldP spid="30" grpId="0" bldLvl="0" animBg="1"/>
      <p:bldP spid="31" grpId="0" bldLvl="0" animBg="1"/>
      <p:bldP spid="32" grpId="0" bldLvl="0" animBg="1"/>
      <p:bldP spid="4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63173"/>
            <a:ext cx="2006600" cy="487831"/>
            <a:chOff x="276225" y="66209"/>
            <a:chExt cx="2006600" cy="487831"/>
          </a:xfrm>
        </p:grpSpPr>
        <p:sp>
          <p:nvSpPr>
            <p:cNvPr id="105475" name="文本框 7">
              <a:extLst>
                <a:ext uri="{FF2B5EF4-FFF2-40B4-BE49-F238E27FC236}">
                  <a16:creationId xmlns:a16="http://schemas.microsoft.com/office/drawing/2014/main" xmlns="" id="{F88C0CA1-B8DB-43B1-B489-CD373F5F6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875" y="66209"/>
              <a:ext cx="146685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>
                  <a:latin typeface="+mn-lt"/>
                  <a:ea typeface="Yuanti SC"/>
                  <a:cs typeface="Yuanti SC"/>
                </a:rPr>
                <a:t>课后作业</a:t>
              </a:r>
            </a:p>
          </p:txBody>
        </p:sp>
        <p:grpSp>
          <p:nvGrpSpPr>
            <p:cNvPr id="105476" name="组合 1">
              <a:extLst>
                <a:ext uri="{FF2B5EF4-FFF2-40B4-BE49-F238E27FC236}">
                  <a16:creationId xmlns:a16="http://schemas.microsoft.com/office/drawing/2014/main" xmlns="" id="{EAEAAF4C-12E5-4FD7-AD2E-F7CCB328B9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225" y="172073"/>
              <a:ext cx="2006600" cy="381967"/>
              <a:chOff x="248" y="176"/>
              <a:chExt cx="3160" cy="602"/>
            </a:xfrm>
          </p:grpSpPr>
          <p:cxnSp>
            <p:nvCxnSpPr>
              <p:cNvPr id="7" name="直线连接符 6">
                <a:extLst>
                  <a:ext uri="{FF2B5EF4-FFF2-40B4-BE49-F238E27FC236}">
                    <a16:creationId xmlns:a16="http://schemas.microsoft.com/office/drawing/2014/main" xmlns="" id="{501F23A4-9386-48DA-B59D-85FDC2788512}"/>
                  </a:ext>
                </a:extLst>
              </p:cNvPr>
              <p:cNvCxnSpPr/>
              <p:nvPr/>
            </p:nvCxnSpPr>
            <p:spPr>
              <a:xfrm>
                <a:off x="248" y="778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xmlns="" id="{CF58D67C-57DF-425C-B08F-89C013D5DC5C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43" y="176"/>
                <a:ext cx="568" cy="503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0" name="等腰三角形 9"/>
          <p:cNvSpPr/>
          <p:nvPr>
            <p:custDataLst>
              <p:tags r:id="rId1"/>
            </p:custDataLst>
          </p:nvPr>
        </p:nvSpPr>
        <p:spPr bwMode="auto">
          <a:xfrm rot="16200000">
            <a:off x="763231" y="995212"/>
            <a:ext cx="3283208" cy="3057488"/>
          </a:xfrm>
          <a:prstGeom prst="triangle">
            <a:avLst/>
          </a:prstGeom>
          <a:solidFill>
            <a:srgbClr val="4276AA">
              <a:lumMod val="20000"/>
              <a:lumOff val="80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>
            <p:custDataLst>
              <p:tags r:id="rId2"/>
            </p:custDataLst>
          </p:nvPr>
        </p:nvSpPr>
        <p:spPr bwMode="auto">
          <a:xfrm>
            <a:off x="875968" y="1651854"/>
            <a:ext cx="1744204" cy="1744205"/>
          </a:xfrm>
          <a:prstGeom prst="ellipse">
            <a:avLst/>
          </a:prstGeom>
          <a:solidFill>
            <a:srgbClr val="4276AA"/>
          </a:solidFill>
          <a:ln w="9525">
            <a:noFill/>
            <a:round/>
          </a:ln>
        </p:spPr>
        <p:txBody>
          <a:bodyPr vert="horz" wrap="square" lIns="67500" tIns="67500" rIns="67500" bIns="67500" anchor="ctr" anchorCtr="1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作业</a:t>
            </a:r>
          </a:p>
          <a:p>
            <a:pPr algn="ctr">
              <a:lnSpc>
                <a:spcPct val="120000"/>
              </a:lnSpc>
            </a:pPr>
            <a:r>
              <a:rPr lang="zh-CN" altLang="zh-CN" sz="24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3925439" y="1798935"/>
            <a:ext cx="101088" cy="531880"/>
          </a:xfrm>
          <a:prstGeom prst="roundRect">
            <a:avLst/>
          </a:prstGeom>
          <a:solidFill>
            <a:srgbClr val="178AA1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>
            <p:custDataLst>
              <p:tags r:id="rId4"/>
            </p:custDataLst>
          </p:nvPr>
        </p:nvSpPr>
        <p:spPr>
          <a:xfrm>
            <a:off x="3925439" y="2732921"/>
            <a:ext cx="101088" cy="531880"/>
          </a:xfrm>
          <a:prstGeom prst="roundRect">
            <a:avLst/>
          </a:prstGeom>
          <a:solidFill>
            <a:srgbClr val="40A693"/>
          </a:solidFill>
          <a:ln>
            <a:noFill/>
          </a:ln>
        </p:spPr>
        <p:style>
          <a:lnRef idx="2">
            <a:srgbClr val="4276AA">
              <a:shade val="50000"/>
            </a:srgbClr>
          </a:lnRef>
          <a:fillRef idx="1">
            <a:srgbClr val="4276AA"/>
          </a:fillRef>
          <a:effectRef idx="0">
            <a:srgbClr val="4276AA"/>
          </a:effectRef>
          <a:fontRef idx="minor">
            <a:srgbClr val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sz="135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>
            <p:custDataLst>
              <p:tags r:id="rId5"/>
            </p:custDataLst>
          </p:nvPr>
        </p:nvSpPr>
        <p:spPr bwMode="auto">
          <a:xfrm>
            <a:off x="4183511" y="1651899"/>
            <a:ext cx="1544955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178AA1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教材作业</a:t>
            </a:r>
          </a:p>
        </p:txBody>
      </p:sp>
      <p:sp>
        <p:nvSpPr>
          <p:cNvPr id="15" name="文本框 13"/>
          <p:cNvSpPr txBox="1"/>
          <p:nvPr>
            <p:custDataLst>
              <p:tags r:id="rId6"/>
            </p:custDataLst>
          </p:nvPr>
        </p:nvSpPr>
        <p:spPr bwMode="auto">
          <a:xfrm>
            <a:off x="4183511" y="1989084"/>
            <a:ext cx="5541169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从课后习题中选取</a:t>
            </a:r>
          </a:p>
        </p:txBody>
      </p:sp>
      <p:sp>
        <p:nvSpPr>
          <p:cNvPr id="16" name="文本框 14"/>
          <p:cNvSpPr txBox="1"/>
          <p:nvPr>
            <p:custDataLst>
              <p:tags r:id="rId7"/>
            </p:custDataLst>
          </p:nvPr>
        </p:nvSpPr>
        <p:spPr bwMode="auto">
          <a:xfrm>
            <a:off x="4183511" y="2585826"/>
            <a:ext cx="1545431" cy="311944"/>
          </a:xfrm>
          <a:prstGeom prst="rect">
            <a:avLst/>
          </a:prstGeom>
          <a:noFill/>
        </p:spPr>
        <p:txBody>
          <a:bodyPr wrap="square" lIns="67500" tIns="67500" rIns="67500" bIns="0" anchor="b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100" b="1" spc="300" dirty="0">
                <a:solidFill>
                  <a:srgbClr val="40A693">
                    <a:lumMod val="100000"/>
                  </a:srgb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自主安排</a:t>
            </a:r>
          </a:p>
        </p:txBody>
      </p:sp>
      <p:sp>
        <p:nvSpPr>
          <p:cNvPr id="17" name="文本框 15"/>
          <p:cNvSpPr txBox="1"/>
          <p:nvPr>
            <p:custDataLst>
              <p:tags r:id="rId8"/>
            </p:custDataLst>
          </p:nvPr>
        </p:nvSpPr>
        <p:spPr bwMode="auto">
          <a:xfrm>
            <a:off x="4183511" y="2888244"/>
            <a:ext cx="3659505" cy="376714"/>
          </a:xfrm>
          <a:prstGeom prst="rect">
            <a:avLst/>
          </a:prstGeom>
          <a:noFill/>
        </p:spPr>
        <p:txBody>
          <a:bodyPr wrap="square" lIns="67500" tIns="0" rIns="67500" bIns="35100" anchor="ctr" anchorCtr="0">
            <a:no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2100" b="1" spc="15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配套练习册练习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文本框 3"/>
          <p:cNvSpPr txBox="1"/>
          <p:nvPr/>
        </p:nvSpPr>
        <p:spPr>
          <a:xfrm>
            <a:off x="547014" y="1409212"/>
            <a:ext cx="7834196" cy="110799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zh-CN" altLang="en-US" sz="6600" b="1" noProof="1">
                <a:solidFill>
                  <a:srgbClr val="FF6600"/>
                </a:solidFill>
                <a:latin typeface="宋体" panose="02010600030101010101" pitchFamily="2" charset="-122"/>
              </a:rPr>
              <a:t>七彩课堂  伴你成长</a:t>
            </a:r>
          </a:p>
        </p:txBody>
      </p:sp>
    </p:spTree>
    <p:extLst>
      <p:ext uri="{BB962C8B-B14F-4D97-AF65-F5344CB8AC3E}">
        <p14:creationId xmlns:p14="http://schemas.microsoft.com/office/powerpoint/2010/main" val="341599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3">
            <a:extLst>
              <a:ext uri="{FF2B5EF4-FFF2-40B4-BE49-F238E27FC236}">
                <a16:creationId xmlns:a16="http://schemas.microsoft.com/office/drawing/2014/main" xmlns="" id="{256C03EF-1E5A-4B44-8E44-0BF5E87B9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77" y="1132310"/>
            <a:ext cx="77178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         如图，一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块菜地被分成三部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分，你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能用不同的方式表示这块草坪的面积吗？</a:t>
            </a:r>
            <a:endParaRPr lang="en-US" altLang="zh-CN" sz="2400" b="1" dirty="0">
              <a:solidFill>
                <a:srgbClr val="000000"/>
              </a:solidFill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73731" name="组合 6">
            <a:extLst>
              <a:ext uri="{FF2B5EF4-FFF2-40B4-BE49-F238E27FC236}">
                <a16:creationId xmlns:a16="http://schemas.microsoft.com/office/drawing/2014/main" xmlns="" id="{733166CE-3FDA-4129-B120-B32FF12D3A17}"/>
              </a:ext>
            </a:extLst>
          </p:cNvPr>
          <p:cNvGrpSpPr>
            <a:grpSpLocks/>
          </p:cNvGrpSpPr>
          <p:nvPr/>
        </p:nvGrpSpPr>
        <p:grpSpPr bwMode="auto">
          <a:xfrm>
            <a:off x="4754563" y="2398713"/>
            <a:ext cx="2527300" cy="1295400"/>
            <a:chOff x="7880" y="5060"/>
            <a:chExt cx="5307" cy="2721"/>
          </a:xfrm>
        </p:grpSpPr>
        <p:sp>
          <p:nvSpPr>
            <p:cNvPr id="73732" name="矩形 3">
              <a:extLst>
                <a:ext uri="{FF2B5EF4-FFF2-40B4-BE49-F238E27FC236}">
                  <a16:creationId xmlns:a16="http://schemas.microsoft.com/office/drawing/2014/main" xmlns="" id="{CB5CC15D-EDF1-434D-9279-C00EC065F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0" y="5060"/>
              <a:ext cx="1814" cy="2721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  <p:sp>
          <p:nvSpPr>
            <p:cNvPr id="73733" name="矩形 4">
              <a:extLst>
                <a:ext uri="{FF2B5EF4-FFF2-40B4-BE49-F238E27FC236}">
                  <a16:creationId xmlns:a16="http://schemas.microsoft.com/office/drawing/2014/main" xmlns="" id="{54809FF5-33A9-4EED-B56E-F0C0E5E07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3" y="5060"/>
              <a:ext cx="1292" cy="2721"/>
            </a:xfrm>
            <a:prstGeom prst="rect">
              <a:avLst/>
            </a:prstGeom>
            <a:solidFill>
              <a:srgbClr val="FFFF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  <p:sp>
          <p:nvSpPr>
            <p:cNvPr id="73734" name="矩形 5">
              <a:extLst>
                <a:ext uri="{FF2B5EF4-FFF2-40B4-BE49-F238E27FC236}">
                  <a16:creationId xmlns:a16="http://schemas.microsoft.com/office/drawing/2014/main" xmlns="" id="{9BCC2D6E-8BD2-4E4E-9AC8-1249F6FC2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66" y="5060"/>
              <a:ext cx="2221" cy="2721"/>
            </a:xfrm>
            <a:prstGeom prst="rect">
              <a:avLst/>
            </a:prstGeom>
            <a:solidFill>
              <a:srgbClr val="EB2A0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0" b="1">
                <a:latin typeface="+mn-lt"/>
              </a:endParaRPr>
            </a:p>
          </p:txBody>
        </p:sp>
      </p:grpSp>
      <p:grpSp>
        <p:nvGrpSpPr>
          <p:cNvPr id="73735" name="组合 15">
            <a:extLst>
              <a:ext uri="{FF2B5EF4-FFF2-40B4-BE49-F238E27FC236}">
                <a16:creationId xmlns:a16="http://schemas.microsoft.com/office/drawing/2014/main" xmlns="" id="{3F018F85-C141-4717-9996-2C39C6051790}"/>
              </a:ext>
            </a:extLst>
          </p:cNvPr>
          <p:cNvGrpSpPr>
            <a:grpSpLocks/>
          </p:cNvGrpSpPr>
          <p:nvPr/>
        </p:nvGrpSpPr>
        <p:grpSpPr bwMode="auto">
          <a:xfrm>
            <a:off x="4752975" y="2117725"/>
            <a:ext cx="857250" cy="368300"/>
            <a:chOff x="7580" y="4448"/>
            <a:chExt cx="1800" cy="773"/>
          </a:xfrm>
        </p:grpSpPr>
        <p:grpSp>
          <p:nvGrpSpPr>
            <p:cNvPr id="73736" name="组合 9">
              <a:extLst>
                <a:ext uri="{FF2B5EF4-FFF2-40B4-BE49-F238E27FC236}">
                  <a16:creationId xmlns:a16="http://schemas.microsoft.com/office/drawing/2014/main" xmlns="" id="{CC984909-5A3A-42B3-8DE9-36D5E07F48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0" y="4581"/>
              <a:ext cx="456" cy="454"/>
              <a:chOff x="1076" y="4946"/>
              <a:chExt cx="456" cy="454"/>
            </a:xfrm>
          </p:grpSpPr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xmlns="" id="{F765D5F0-A880-48F7-9981-6C03FDC4B39B}"/>
                  </a:ext>
                </a:extLst>
              </p:cNvPr>
              <p:cNvCxnSpPr/>
              <p:nvPr/>
            </p:nvCxnSpPr>
            <p:spPr>
              <a:xfrm>
                <a:off x="1083" y="5173"/>
                <a:ext cx="45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38" name="直接连接符 8">
                <a:extLst>
                  <a:ext uri="{FF2B5EF4-FFF2-40B4-BE49-F238E27FC236}">
                    <a16:creationId xmlns:a16="http://schemas.microsoft.com/office/drawing/2014/main" xmlns="" id="{5A84AC48-5CEF-49EA-8164-08872D337AA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76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39" name="组合 10">
              <a:extLst>
                <a:ext uri="{FF2B5EF4-FFF2-40B4-BE49-F238E27FC236}">
                  <a16:creationId xmlns:a16="http://schemas.microsoft.com/office/drawing/2014/main" xmlns="" id="{D249C6D3-D4E4-4E46-831A-72D05B1919E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8924" y="4581"/>
              <a:ext cx="456" cy="454"/>
              <a:chOff x="1076" y="4946"/>
              <a:chExt cx="456" cy="454"/>
            </a:xfrm>
          </p:grpSpPr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xmlns="" id="{3EC74655-32E2-4FB5-A023-A6C6AF46C879}"/>
                  </a:ext>
                </a:extLst>
              </p:cNvPr>
              <p:cNvCxnSpPr/>
              <p:nvPr/>
            </p:nvCxnSpPr>
            <p:spPr>
              <a:xfrm>
                <a:off x="1083" y="5173"/>
                <a:ext cx="45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41" name="直接连接符 13">
                <a:extLst>
                  <a:ext uri="{FF2B5EF4-FFF2-40B4-BE49-F238E27FC236}">
                    <a16:creationId xmlns:a16="http://schemas.microsoft.com/office/drawing/2014/main" xmlns="" id="{7308C84B-4D2D-4B65-A3B1-6DE409491DA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76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742" name="文本框 14">
              <a:extLst>
                <a:ext uri="{FF2B5EF4-FFF2-40B4-BE49-F238E27FC236}">
                  <a16:creationId xmlns:a16="http://schemas.microsoft.com/office/drawing/2014/main" xmlns="" id="{FA1CD02A-4C51-4EEA-AB43-185BD0292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5" y="4448"/>
              <a:ext cx="59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 dirty="0">
                  <a:latin typeface="+mn-lt"/>
                </a:rPr>
                <a:t>a</a:t>
              </a:r>
            </a:p>
          </p:txBody>
        </p:sp>
      </p:grpSp>
      <p:grpSp>
        <p:nvGrpSpPr>
          <p:cNvPr id="73743" name="组合 16">
            <a:extLst>
              <a:ext uri="{FF2B5EF4-FFF2-40B4-BE49-F238E27FC236}">
                <a16:creationId xmlns:a16="http://schemas.microsoft.com/office/drawing/2014/main" xmlns="" id="{0EAA2459-5321-4556-9AF3-6CDABEC31139}"/>
              </a:ext>
            </a:extLst>
          </p:cNvPr>
          <p:cNvGrpSpPr>
            <a:grpSpLocks/>
          </p:cNvGrpSpPr>
          <p:nvPr/>
        </p:nvGrpSpPr>
        <p:grpSpPr bwMode="auto">
          <a:xfrm>
            <a:off x="5608638" y="2117725"/>
            <a:ext cx="619125" cy="368300"/>
            <a:chOff x="7580" y="4470"/>
            <a:chExt cx="1301" cy="773"/>
          </a:xfrm>
        </p:grpSpPr>
        <p:grpSp>
          <p:nvGrpSpPr>
            <p:cNvPr id="73744" name="组合 17">
              <a:extLst>
                <a:ext uri="{FF2B5EF4-FFF2-40B4-BE49-F238E27FC236}">
                  <a16:creationId xmlns:a16="http://schemas.microsoft.com/office/drawing/2014/main" xmlns="" id="{BA58C956-DB90-4B52-9378-E2A5D0E85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0" y="4581"/>
              <a:ext cx="456" cy="454"/>
              <a:chOff x="1076" y="4946"/>
              <a:chExt cx="456" cy="454"/>
            </a:xfrm>
          </p:grpSpPr>
          <p:cxnSp>
            <p:nvCxnSpPr>
              <p:cNvPr id="19" name="直接箭头连接符 18">
                <a:extLst>
                  <a:ext uri="{FF2B5EF4-FFF2-40B4-BE49-F238E27FC236}">
                    <a16:creationId xmlns:a16="http://schemas.microsoft.com/office/drawing/2014/main" xmlns="" id="{0EFAE3D2-BA37-4154-9A5E-11A653139122}"/>
                  </a:ext>
                </a:extLst>
              </p:cNvPr>
              <p:cNvCxnSpPr/>
              <p:nvPr/>
            </p:nvCxnSpPr>
            <p:spPr>
              <a:xfrm>
                <a:off x="1083" y="5172"/>
                <a:ext cx="45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46" name="直接连接符 19">
                <a:extLst>
                  <a:ext uri="{FF2B5EF4-FFF2-40B4-BE49-F238E27FC236}">
                    <a16:creationId xmlns:a16="http://schemas.microsoft.com/office/drawing/2014/main" xmlns="" id="{A229B238-EAAD-4F7C-8200-1AD11C7A2E1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76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47" name="组合 20">
              <a:extLst>
                <a:ext uri="{FF2B5EF4-FFF2-40B4-BE49-F238E27FC236}">
                  <a16:creationId xmlns:a16="http://schemas.microsoft.com/office/drawing/2014/main" xmlns="" id="{A0D8EFE8-11CA-44F4-B775-0A32D6E7B879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8424" y="4581"/>
              <a:ext cx="457" cy="454"/>
              <a:chOff x="1575" y="4946"/>
              <a:chExt cx="457" cy="454"/>
            </a:xfrm>
          </p:grpSpPr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xmlns="" id="{F1F3434B-D82D-41A1-A15E-4278AB671768}"/>
                  </a:ext>
                </a:extLst>
              </p:cNvPr>
              <p:cNvCxnSpPr/>
              <p:nvPr/>
            </p:nvCxnSpPr>
            <p:spPr>
              <a:xfrm>
                <a:off x="1575" y="5171"/>
                <a:ext cx="454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49" name="直接连接符 22">
                <a:extLst>
                  <a:ext uri="{FF2B5EF4-FFF2-40B4-BE49-F238E27FC236}">
                    <a16:creationId xmlns:a16="http://schemas.microsoft.com/office/drawing/2014/main" xmlns="" id="{1379C584-27D4-421F-950C-CD2453BE87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575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750" name="文本框 23">
              <a:extLst>
                <a:ext uri="{FF2B5EF4-FFF2-40B4-BE49-F238E27FC236}">
                  <a16:creationId xmlns:a16="http://schemas.microsoft.com/office/drawing/2014/main" xmlns="" id="{055D25E9-E8AF-419C-B1A7-3249218E7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2" y="4470"/>
              <a:ext cx="59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 dirty="0">
                  <a:latin typeface="+mn-lt"/>
                </a:rPr>
                <a:t>b</a:t>
              </a:r>
            </a:p>
          </p:txBody>
        </p:sp>
      </p:grpSp>
      <p:grpSp>
        <p:nvGrpSpPr>
          <p:cNvPr id="73751" name="组合 24">
            <a:extLst>
              <a:ext uri="{FF2B5EF4-FFF2-40B4-BE49-F238E27FC236}">
                <a16:creationId xmlns:a16="http://schemas.microsoft.com/office/drawing/2014/main" xmlns="" id="{AC8B25B8-146B-4FC1-A5E7-C2BFE83DE950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2117725"/>
            <a:ext cx="1016000" cy="368300"/>
            <a:chOff x="7580" y="4470"/>
            <a:chExt cx="2136" cy="773"/>
          </a:xfrm>
        </p:grpSpPr>
        <p:grpSp>
          <p:nvGrpSpPr>
            <p:cNvPr id="73752" name="组合 25">
              <a:extLst>
                <a:ext uri="{FF2B5EF4-FFF2-40B4-BE49-F238E27FC236}">
                  <a16:creationId xmlns:a16="http://schemas.microsoft.com/office/drawing/2014/main" xmlns="" id="{4B0F7A8A-FEE0-4807-8A87-81BDED2AAB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0" y="4581"/>
              <a:ext cx="456" cy="454"/>
              <a:chOff x="1076" y="4946"/>
              <a:chExt cx="456" cy="454"/>
            </a:xfrm>
          </p:grpSpPr>
          <p:cxnSp>
            <p:nvCxnSpPr>
              <p:cNvPr id="27" name="直接箭头连接符 26">
                <a:extLst>
                  <a:ext uri="{FF2B5EF4-FFF2-40B4-BE49-F238E27FC236}">
                    <a16:creationId xmlns:a16="http://schemas.microsoft.com/office/drawing/2014/main" xmlns="" id="{8236BA47-F2BE-4446-B8B2-D7A2715A2B55}"/>
                  </a:ext>
                </a:extLst>
              </p:cNvPr>
              <p:cNvCxnSpPr/>
              <p:nvPr/>
            </p:nvCxnSpPr>
            <p:spPr>
              <a:xfrm>
                <a:off x="1083" y="5172"/>
                <a:ext cx="451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54" name="直接连接符 27">
                <a:extLst>
                  <a:ext uri="{FF2B5EF4-FFF2-40B4-BE49-F238E27FC236}">
                    <a16:creationId xmlns:a16="http://schemas.microsoft.com/office/drawing/2014/main" xmlns="" id="{4BCBA630-5C16-42DC-99DD-35A75E1777D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76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55" name="组合 31">
              <a:extLst>
                <a:ext uri="{FF2B5EF4-FFF2-40B4-BE49-F238E27FC236}">
                  <a16:creationId xmlns:a16="http://schemas.microsoft.com/office/drawing/2014/main" xmlns="" id="{C162CEC1-2CAC-4BEF-A415-B4DE532F85E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262" y="4581"/>
              <a:ext cx="454" cy="454"/>
              <a:chOff x="740" y="4946"/>
              <a:chExt cx="454" cy="454"/>
            </a:xfrm>
          </p:grpSpPr>
          <p:cxnSp>
            <p:nvCxnSpPr>
              <p:cNvPr id="33" name="直接箭头连接符 32">
                <a:extLst>
                  <a:ext uri="{FF2B5EF4-FFF2-40B4-BE49-F238E27FC236}">
                    <a16:creationId xmlns:a16="http://schemas.microsoft.com/office/drawing/2014/main" xmlns="" id="{D51E05FF-0CCA-400A-A22B-19A6A98755C4}"/>
                  </a:ext>
                </a:extLst>
              </p:cNvPr>
              <p:cNvCxnSpPr/>
              <p:nvPr/>
            </p:nvCxnSpPr>
            <p:spPr>
              <a:xfrm>
                <a:off x="740" y="5171"/>
                <a:ext cx="454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57" name="直接连接符 33">
                <a:extLst>
                  <a:ext uri="{FF2B5EF4-FFF2-40B4-BE49-F238E27FC236}">
                    <a16:creationId xmlns:a16="http://schemas.microsoft.com/office/drawing/2014/main" xmlns="" id="{A6F42B49-AC75-4ACF-B927-7B7BD514551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0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758" name="文本框 34">
              <a:extLst>
                <a:ext uri="{FF2B5EF4-FFF2-40B4-BE49-F238E27FC236}">
                  <a16:creationId xmlns:a16="http://schemas.microsoft.com/office/drawing/2014/main" xmlns="" id="{DDDE93B0-4709-41A7-9DC0-97357E8EC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9" y="4470"/>
              <a:ext cx="591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 dirty="0">
                  <a:latin typeface="+mn-lt"/>
                </a:rPr>
                <a:t>c</a:t>
              </a:r>
            </a:p>
          </p:txBody>
        </p:sp>
      </p:grpSp>
      <p:grpSp>
        <p:nvGrpSpPr>
          <p:cNvPr id="73759" name="组合 35">
            <a:extLst>
              <a:ext uri="{FF2B5EF4-FFF2-40B4-BE49-F238E27FC236}">
                <a16:creationId xmlns:a16="http://schemas.microsoft.com/office/drawing/2014/main" xmlns="" id="{813EBF49-B73E-45B7-B428-6DA707B51A2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07632" y="2905919"/>
            <a:ext cx="1295400" cy="280987"/>
            <a:chOff x="7580" y="4548"/>
            <a:chExt cx="2136" cy="591"/>
          </a:xfrm>
        </p:grpSpPr>
        <p:grpSp>
          <p:nvGrpSpPr>
            <p:cNvPr id="73760" name="组合 36">
              <a:extLst>
                <a:ext uri="{FF2B5EF4-FFF2-40B4-BE49-F238E27FC236}">
                  <a16:creationId xmlns:a16="http://schemas.microsoft.com/office/drawing/2014/main" xmlns="" id="{1A8A1609-E8E2-41C8-9B1F-9685C6E44E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80" y="4581"/>
              <a:ext cx="456" cy="454"/>
              <a:chOff x="1076" y="4946"/>
              <a:chExt cx="456" cy="454"/>
            </a:xfrm>
          </p:grpSpPr>
          <p:cxnSp>
            <p:nvCxnSpPr>
              <p:cNvPr id="38" name="直接箭头连接符 37">
                <a:extLst>
                  <a:ext uri="{FF2B5EF4-FFF2-40B4-BE49-F238E27FC236}">
                    <a16:creationId xmlns:a16="http://schemas.microsoft.com/office/drawing/2014/main" xmlns="" id="{949540AD-EFC4-4E86-91CE-BDE3097AB808}"/>
                  </a:ext>
                </a:extLst>
              </p:cNvPr>
              <p:cNvCxnSpPr/>
              <p:nvPr/>
            </p:nvCxnSpPr>
            <p:spPr>
              <a:xfrm>
                <a:off x="1081" y="5167"/>
                <a:ext cx="45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62" name="直接连接符 38">
                <a:extLst>
                  <a:ext uri="{FF2B5EF4-FFF2-40B4-BE49-F238E27FC236}">
                    <a16:creationId xmlns:a16="http://schemas.microsoft.com/office/drawing/2014/main" xmlns="" id="{2D1BCBBD-CB18-435E-B515-B2B3BE13C6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076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3763" name="组合 39">
              <a:extLst>
                <a:ext uri="{FF2B5EF4-FFF2-40B4-BE49-F238E27FC236}">
                  <a16:creationId xmlns:a16="http://schemas.microsoft.com/office/drawing/2014/main" xmlns="" id="{7722ADE0-E2D4-46BA-8B66-249693EC28F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9262" y="4581"/>
              <a:ext cx="454" cy="454"/>
              <a:chOff x="740" y="4946"/>
              <a:chExt cx="454" cy="454"/>
            </a:xfrm>
          </p:grpSpPr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xmlns="" id="{398E2CE5-B182-4415-B2A9-024227DF01FA}"/>
                  </a:ext>
                </a:extLst>
              </p:cNvPr>
              <p:cNvCxnSpPr/>
              <p:nvPr/>
            </p:nvCxnSpPr>
            <p:spPr>
              <a:xfrm>
                <a:off x="740" y="5179"/>
                <a:ext cx="450" cy="0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765" name="直接连接符 41">
                <a:extLst>
                  <a:ext uri="{FF2B5EF4-FFF2-40B4-BE49-F238E27FC236}">
                    <a16:creationId xmlns:a16="http://schemas.microsoft.com/office/drawing/2014/main" xmlns="" id="{5719CAB5-6454-423A-AA41-48DD109D8F4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40" y="4946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3766" name="文本框 42">
              <a:extLst>
                <a:ext uri="{FF2B5EF4-FFF2-40B4-BE49-F238E27FC236}">
                  <a16:creationId xmlns:a16="http://schemas.microsoft.com/office/drawing/2014/main" xmlns="" id="{ECDE8956-AF3A-4B4E-AD3A-B364472FE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8365" y="4537"/>
              <a:ext cx="5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i="1" dirty="0">
                  <a:latin typeface="+mn-lt"/>
                </a:rPr>
                <a:t>m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DA25F220-FBAD-4B76-850F-2FD0BF682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2322513"/>
            <a:ext cx="2922588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方法一：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</a:t>
            </a:r>
            <a:endParaRPr lang="en-US" altLang="zh-CN" sz="2100" b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156D8C25-67A9-4E49-9A7D-1383F6197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2840038"/>
            <a:ext cx="2922587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方法二：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ma+mb+mc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A4C505D5-6045-4549-87AB-B4C1419C7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3798888"/>
            <a:ext cx="28392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m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a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c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)=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ma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mb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+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mc</a:t>
            </a:r>
            <a:endParaRPr lang="en-US" altLang="zh-CN" sz="2100" b="1" i="1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49" name="右箭头 48">
            <a:extLst>
              <a:ext uri="{FF2B5EF4-FFF2-40B4-BE49-F238E27FC236}">
                <a16:creationId xmlns:a16="http://schemas.microsoft.com/office/drawing/2014/main" xmlns="" id="{F9EAC94C-F3B2-4EB7-9789-C4F21CA9735C}"/>
              </a:ext>
            </a:extLst>
          </p:cNvPr>
          <p:cNvSpPr/>
          <p:nvPr/>
        </p:nvSpPr>
        <p:spPr>
          <a:xfrm>
            <a:off x="1828800" y="3697288"/>
            <a:ext cx="1727200" cy="155575"/>
          </a:xfrm>
          <a:prstGeom prst="rightArrow">
            <a:avLst>
              <a:gd name="adj1" fmla="val 35582"/>
              <a:gd name="adj2" fmla="val 50000"/>
            </a:avLst>
          </a:prstGeom>
          <a:solidFill>
            <a:srgbClr val="00B050"/>
          </a:solidFill>
          <a:ln w="9525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b="1" noProof="1">
              <a:latin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3ACCC70A-9EED-4490-A04F-05472437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362325"/>
            <a:ext cx="12618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B050"/>
                </a:solidFill>
                <a:latin typeface="+mn-lt"/>
                <a:ea typeface="黑体" panose="02010609060101010101" pitchFamily="49" charset="-122"/>
              </a:rPr>
              <a:t>整式乘法</a:t>
            </a:r>
          </a:p>
        </p:txBody>
      </p:sp>
      <p:sp>
        <p:nvSpPr>
          <p:cNvPr id="52" name="左箭头 51">
            <a:extLst>
              <a:ext uri="{FF2B5EF4-FFF2-40B4-BE49-F238E27FC236}">
                <a16:creationId xmlns:a16="http://schemas.microsoft.com/office/drawing/2014/main" xmlns="" id="{9C6FC7CF-1474-489E-81B0-DAFD7C3BE039}"/>
              </a:ext>
            </a:extLst>
          </p:cNvPr>
          <p:cNvSpPr/>
          <p:nvPr/>
        </p:nvSpPr>
        <p:spPr>
          <a:xfrm>
            <a:off x="1997075" y="4189413"/>
            <a:ext cx="1392238" cy="12858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 algn="ctr">
            <a:solidFill>
              <a:schemeClr val="accent3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zh-CN" altLang="en-US" sz="1350" b="1" noProof="1">
              <a:latin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xmlns="" id="{1D04086B-A260-44E3-9F68-9815973F6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4316413"/>
            <a:ext cx="3770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0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?</a:t>
            </a:r>
          </a:p>
        </p:txBody>
      </p:sp>
      <p:grpSp>
        <p:nvGrpSpPr>
          <p:cNvPr id="73774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776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b="1" dirty="0">
                <a:solidFill>
                  <a:srgbClr val="000000"/>
                </a:solidFill>
                <a:latin typeface="+mn-lt"/>
              </a:endParaRPr>
            </a:p>
          </p:txBody>
        </p:sp>
      </p:grpSp>
      <p:grpSp>
        <p:nvGrpSpPr>
          <p:cNvPr id="73778" name="组合 4">
            <a:extLst>
              <a:ext uri="{FF2B5EF4-FFF2-40B4-BE49-F238E27FC236}">
                <a16:creationId xmlns:a16="http://schemas.microsoft.com/office/drawing/2014/main" xmlns="" id="{75D1D5BC-4165-45D1-B237-C7670316156A}"/>
              </a:ext>
            </a:extLst>
          </p:cNvPr>
          <p:cNvGrpSpPr>
            <a:grpSpLocks/>
          </p:cNvGrpSpPr>
          <p:nvPr/>
        </p:nvGrpSpPr>
        <p:grpSpPr bwMode="auto">
          <a:xfrm>
            <a:off x="2422427" y="533948"/>
            <a:ext cx="1685925" cy="411063"/>
            <a:chOff x="3555" y="1192"/>
            <a:chExt cx="2654" cy="646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A660398A-8623-468C-9661-D74225EEC341}"/>
                </a:ext>
              </a:extLst>
            </p:cNvPr>
            <p:cNvSpPr/>
            <p:nvPr/>
          </p:nvSpPr>
          <p:spPr>
            <a:xfrm>
              <a:off x="3555" y="1192"/>
              <a:ext cx="2654" cy="62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kumimoji="1" lang="zh-CN" altLang="en-US" b="1"/>
            </a:p>
          </p:txBody>
        </p:sp>
        <p:sp>
          <p:nvSpPr>
            <p:cNvPr id="73780" name="矩形 1">
              <a:extLst>
                <a:ext uri="{FF2B5EF4-FFF2-40B4-BE49-F238E27FC236}">
                  <a16:creationId xmlns:a16="http://schemas.microsoft.com/office/drawing/2014/main" xmlns="" id="{8D5FE095-9B85-4196-81E9-EE814FDE5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1229"/>
              <a:ext cx="2108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黑体" panose="02010609060101010101" pitchFamily="49" charset="-122"/>
                </a:rPr>
                <a:t>知识点 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黑体" panose="02010609060101010101" pitchFamily="49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endParaRPr>
            </a:p>
          </p:txBody>
        </p:sp>
      </p:grpSp>
      <p:sp>
        <p:nvSpPr>
          <p:cNvPr id="73781" name="文本框 6151">
            <a:extLst>
              <a:ext uri="{FF2B5EF4-FFF2-40B4-BE49-F238E27FC236}">
                <a16:creationId xmlns:a16="http://schemas.microsoft.com/office/drawing/2014/main" xmlns="" id="{1A318465-08D5-4464-960B-B70040A5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585" y="502801"/>
            <a:ext cx="2350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n-lt"/>
                <a:ea typeface="黑体" panose="02010609060101010101" pitchFamily="49" charset="-122"/>
                <a:sym typeface="宋体" panose="02010600030101010101" pitchFamily="2" charset="-122"/>
              </a:rPr>
              <a:t>因式分解的概念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9" grpId="0" bldLvl="0" animBg="1"/>
      <p:bldP spid="50" grpId="0"/>
      <p:bldP spid="52" grpId="0" bldLvl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>
            <a:extLst>
              <a:ext uri="{FF2B5EF4-FFF2-40B4-BE49-F238E27FC236}">
                <a16:creationId xmlns:a16="http://schemas.microsoft.com/office/drawing/2014/main" xmlns="" id="{F448ECD1-30CD-40B4-B897-F97D7105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088" y="712180"/>
            <a:ext cx="5200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运用整式乘法法则或公式填空：</a:t>
            </a:r>
          </a:p>
        </p:txBody>
      </p:sp>
      <p:sp>
        <p:nvSpPr>
          <p:cNvPr id="74754" name="Text Box 57">
            <a:extLst>
              <a:ext uri="{FF2B5EF4-FFF2-40B4-BE49-F238E27FC236}">
                <a16:creationId xmlns:a16="http://schemas.microsoft.com/office/drawing/2014/main" xmlns="" id="{2785BAF7-3D7F-4B04-A3EA-6B36A5FEC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153049"/>
            <a:ext cx="417195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(1) 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m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a+b+c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)= </a:t>
            </a:r>
            <a:r>
              <a:rPr lang="en-US" altLang="zh-CN" sz="2100" b="1" u="sng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               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；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      </a:t>
            </a:r>
          </a:p>
          <a:p>
            <a:pPr>
              <a:lnSpc>
                <a:spcPct val="150000"/>
              </a:lnSpc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(2) 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+1)(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–1)=  </a:t>
            </a:r>
            <a:r>
              <a:rPr lang="en-US" altLang="zh-CN" sz="2100" b="1" u="sng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      </a:t>
            </a:r>
            <a:r>
              <a:rPr lang="zh-CN" altLang="en-US" sz="21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；</a:t>
            </a:r>
            <a:endParaRPr lang="en-US" altLang="zh-CN" sz="2100" b="1" dirty="0">
              <a:solidFill>
                <a:srgbClr val="00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(3) 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a+b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)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2 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=</a:t>
            </a:r>
            <a:r>
              <a:rPr lang="en-US" altLang="zh-CN" sz="2100" b="1" u="sng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                          </a:t>
            </a:r>
            <a:r>
              <a:rPr lang="en-US" altLang="en-US" sz="2100" b="1" dirty="0">
                <a:solidFill>
                  <a:srgbClr val="000000"/>
                </a:solidFill>
                <a:latin typeface="+mn-lt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29" name="Rectangle 71">
            <a:extLst>
              <a:ext uri="{FF2B5EF4-FFF2-40B4-BE49-F238E27FC236}">
                <a16:creationId xmlns:a16="http://schemas.microsoft.com/office/drawing/2014/main" xmlns="" id="{75D88DA8-629C-461F-80A0-512A330BF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4400" y="1259412"/>
            <a:ext cx="151195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ma+mb+mc</a:t>
            </a:r>
            <a:endParaRPr lang="en-US" altLang="zh-CN" sz="2100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0" name="Rectangle 72">
            <a:extLst>
              <a:ext uri="{FF2B5EF4-FFF2-40B4-BE49-F238E27FC236}">
                <a16:creationId xmlns:a16="http://schemas.microsoft.com/office/drawing/2014/main" xmlns="" id="{0FE5A227-DAA7-41FB-BDF1-0F6D2D62F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1722743"/>
            <a:ext cx="723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en-US" altLang="zh-CN" sz="2100" b="1" baseline="30000" dirty="0">
                <a:solidFill>
                  <a:srgbClr val="FF0000"/>
                </a:solidFill>
                <a:latin typeface="+mn-lt"/>
              </a:rPr>
              <a:t>2 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</a:rPr>
              <a:t>–1</a:t>
            </a:r>
            <a:endParaRPr lang="en-US" altLang="zh-CN" sz="21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Rectangle 73">
            <a:extLst>
              <a:ext uri="{FF2B5EF4-FFF2-40B4-BE49-F238E27FC236}">
                <a16:creationId xmlns:a16="http://schemas.microsoft.com/office/drawing/2014/main" xmlns="" id="{8E175E81-C07E-4E2B-B4DF-57884BBDC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2181545"/>
            <a:ext cx="141256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a</a:t>
            </a:r>
            <a:r>
              <a:rPr lang="en-US" altLang="zh-CN" sz="2100" b="1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</a:rPr>
              <a:t> +2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ab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</a:rPr>
              <a:t>+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altLang="zh-CN" sz="2100" b="1" baseline="30000" dirty="0">
                <a:solidFill>
                  <a:srgbClr val="FF0000"/>
                </a:solidFill>
                <a:latin typeface="+mn-lt"/>
              </a:rPr>
              <a:t>2</a:t>
            </a:r>
            <a:endParaRPr lang="en-US" altLang="zh-CN" sz="2100" b="1" baseline="300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6" name="Text Box 18">
            <a:extLst>
              <a:ext uri="{FF2B5EF4-FFF2-40B4-BE49-F238E27FC236}">
                <a16:creationId xmlns:a16="http://schemas.microsoft.com/office/drawing/2014/main" xmlns="" id="{87C93961-E154-4BD3-867B-BBAC5C123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2754837"/>
            <a:ext cx="4229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根据等式的性质填空：</a:t>
            </a:r>
          </a:p>
        </p:txBody>
      </p:sp>
      <p:sp>
        <p:nvSpPr>
          <p:cNvPr id="60" name="Text Box 54">
            <a:extLst>
              <a:ext uri="{FF2B5EF4-FFF2-40B4-BE49-F238E27FC236}">
                <a16:creationId xmlns:a16="http://schemas.microsoft.com/office/drawing/2014/main" xmlns="" id="{79CFF0E7-4D10-4366-A5DB-D9FC6E97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3249671"/>
            <a:ext cx="451485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(1) </a:t>
            </a:r>
            <a:r>
              <a:rPr lang="en-US" altLang="zh-CN" sz="2100" b="1" i="1" dirty="0">
                <a:solidFill>
                  <a:srgbClr val="000000"/>
                </a:solidFill>
                <a:latin typeface="+mn-lt"/>
              </a:rPr>
              <a:t>ma+mb+mc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=(      )(            )</a:t>
            </a:r>
            <a:endParaRPr lang="en-US" altLang="zh-CN" sz="2100" b="1" dirty="0">
              <a:solidFill>
                <a:srgbClr val="000000"/>
              </a:solidFill>
              <a:latin typeface="+mn-lt"/>
              <a:ea typeface="隶书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(2) </a:t>
            </a:r>
            <a:r>
              <a:rPr lang="en-US" altLang="zh-CN" sz="2100" b="1" i="1" dirty="0">
                <a:solidFill>
                  <a:srgbClr val="000000"/>
                </a:solidFill>
                <a:latin typeface="+mn-lt"/>
              </a:rPr>
              <a:t>x</a:t>
            </a:r>
            <a:r>
              <a:rPr lang="en-US" altLang="zh-CN" sz="2100" b="1" baseline="30000" dirty="0">
                <a:solidFill>
                  <a:srgbClr val="000000"/>
                </a:solidFill>
                <a:latin typeface="+mn-lt"/>
              </a:rPr>
              <a:t>2 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–1 =(        )(          )</a:t>
            </a:r>
            <a:r>
              <a:rPr lang="en-US" altLang="zh-CN" sz="2100" b="1" u="sng" dirty="0" smtClean="0">
                <a:solidFill>
                  <a:srgbClr val="000000"/>
                </a:solidFill>
                <a:latin typeface="+mn-lt"/>
              </a:rPr>
              <a:t>  </a:t>
            </a:r>
            <a:endParaRPr lang="en-US" altLang="zh-CN" sz="2100" b="1" u="sng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(3) </a:t>
            </a:r>
            <a:r>
              <a:rPr lang="en-US" altLang="zh-CN" sz="2100" b="1" i="1" dirty="0">
                <a:solidFill>
                  <a:srgbClr val="000000"/>
                </a:solidFill>
                <a:latin typeface="+mn-lt"/>
              </a:rPr>
              <a:t>a</a:t>
            </a:r>
            <a:r>
              <a:rPr lang="en-US" altLang="zh-CN" sz="2100" b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 +2</a:t>
            </a:r>
            <a:r>
              <a:rPr lang="en-US" altLang="zh-CN" sz="2100" b="1" i="1" dirty="0">
                <a:solidFill>
                  <a:srgbClr val="000000"/>
                </a:solidFill>
                <a:latin typeface="+mn-lt"/>
              </a:rPr>
              <a:t>ab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+</a:t>
            </a:r>
            <a:r>
              <a:rPr lang="en-US" altLang="zh-CN" sz="21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US" altLang="zh-CN" sz="2100" b="1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altLang="zh-CN" sz="21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zh-CN" sz="2100" b="1" dirty="0" smtClean="0">
                <a:solidFill>
                  <a:srgbClr val="000000"/>
                </a:solidFill>
                <a:latin typeface="+mn-lt"/>
              </a:rPr>
              <a:t>=(          )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+mn-lt"/>
              </a:rPr>
              <a:t>2</a:t>
            </a:r>
            <a:endParaRPr lang="en-US" altLang="zh-CN" sz="2100" b="1" baseline="300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endParaRPr lang="en-US" altLang="zh-CN" sz="2100" b="1" baseline="30000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" name="Rectangle 74">
            <a:extLst>
              <a:ext uri="{FF2B5EF4-FFF2-40B4-BE49-F238E27FC236}">
                <a16:creationId xmlns:a16="http://schemas.microsoft.com/office/drawing/2014/main" xmlns="" id="{D371C2E2-C2A5-4B0C-9590-19E6CC575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288" y="3249671"/>
            <a:ext cx="13612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m    a+b+c</a:t>
            </a:r>
            <a:endParaRPr lang="en-US" altLang="zh-CN" sz="2100" b="1" i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:a16="http://schemas.microsoft.com/office/drawing/2014/main" xmlns="" id="{F28161B7-FC7D-4A7C-BC7B-46E4645C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6713" y="3744971"/>
            <a:ext cx="128112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x+</a:t>
            </a:r>
            <a:r>
              <a:rPr lang="en-US" altLang="zh-CN" sz="2100" b="1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altLang="zh-CN" sz="2100" b="1" i="1" dirty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altLang="zh-CN" sz="2100" b="1" i="1" dirty="0" smtClean="0">
                <a:solidFill>
                  <a:srgbClr val="FF0000"/>
                </a:solidFill>
                <a:latin typeface="+mn-lt"/>
              </a:rPr>
              <a:t>x–</a:t>
            </a:r>
            <a:r>
              <a:rPr lang="en-US" altLang="zh-CN" sz="21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US" altLang="zh-CN" sz="21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" name="Rectangle 76">
            <a:extLst>
              <a:ext uri="{FF2B5EF4-FFF2-40B4-BE49-F238E27FC236}">
                <a16:creationId xmlns:a16="http://schemas.microsoft.com/office/drawing/2014/main" xmlns="" id="{B34EA4D1-BE59-4AF5-8B0C-E21D4D29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1088" y="4208521"/>
            <a:ext cx="67518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+mn-lt"/>
              </a:rPr>
              <a:t>a+b </a:t>
            </a:r>
            <a:endParaRPr lang="en-US" altLang="zh-CN" sz="2100" b="1" i="1" baseline="3000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xmlns="" id="{D6A47F38-9B03-4771-BF9F-C2B8A6E9D522}"/>
              </a:ext>
            </a:extLst>
          </p:cNvPr>
          <p:cNvGrpSpPr>
            <a:grpSpLocks/>
          </p:cNvGrpSpPr>
          <p:nvPr/>
        </p:nvGrpSpPr>
        <p:grpSpPr bwMode="auto">
          <a:xfrm>
            <a:off x="5583238" y="1958975"/>
            <a:ext cx="2438400" cy="1304925"/>
            <a:chOff x="3883" y="2976"/>
            <a:chExt cx="1853" cy="1075"/>
          </a:xfrm>
        </p:grpSpPr>
        <p:sp>
          <p:nvSpPr>
            <p:cNvPr id="74765" name="AutoShape 51">
              <a:extLst>
                <a:ext uri="{FF2B5EF4-FFF2-40B4-BE49-F238E27FC236}">
                  <a16:creationId xmlns:a16="http://schemas.microsoft.com/office/drawing/2014/main" xmlns="" id="{A9048ED5-084B-4ECF-A842-B5F072BF1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976"/>
              <a:ext cx="1776" cy="1075"/>
            </a:xfrm>
            <a:prstGeom prst="wedgeRoundRectCallout">
              <a:avLst>
                <a:gd name="adj1" fmla="val -81259"/>
                <a:gd name="adj2" fmla="val 122398"/>
                <a:gd name="adj3" fmla="val 16667"/>
              </a:avLst>
            </a:prstGeom>
            <a:solidFill>
              <a:srgbClr val="D6F5F5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zh-CN" sz="21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4766" name="Text Box 50">
              <a:extLst>
                <a:ext uri="{FF2B5EF4-FFF2-40B4-BE49-F238E27FC236}">
                  <a16:creationId xmlns:a16="http://schemas.microsoft.com/office/drawing/2014/main" xmlns="" id="{DC205470-6FA8-4537-B528-E3A89D152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" y="3020"/>
              <a:ext cx="1853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>
                  <a:solidFill>
                    <a:srgbClr val="FF0000"/>
                  </a:solidFill>
                  <a:latin typeface="+mn-lt"/>
                  <a:ea typeface="黑体" panose="02010609060101010101" pitchFamily="49" charset="-122"/>
                </a:rPr>
                <a:t>都是多项式化为几个整式的积的形式</a:t>
              </a:r>
            </a:p>
          </p:txBody>
        </p:sp>
      </p:grpSp>
      <p:grpSp>
        <p:nvGrpSpPr>
          <p:cNvPr id="4" name="Group 80">
            <a:extLst>
              <a:ext uri="{FF2B5EF4-FFF2-40B4-BE49-F238E27FC236}">
                <a16:creationId xmlns:a16="http://schemas.microsoft.com/office/drawing/2014/main" xmlns="" id="{A45FFB22-4186-4243-B59B-55C4B2661D0B}"/>
              </a:ext>
            </a:extLst>
          </p:cNvPr>
          <p:cNvGrpSpPr>
            <a:grpSpLocks/>
          </p:cNvGrpSpPr>
          <p:nvPr/>
        </p:nvGrpSpPr>
        <p:grpSpPr bwMode="auto">
          <a:xfrm>
            <a:off x="5611271" y="1946852"/>
            <a:ext cx="2438400" cy="1303337"/>
            <a:chOff x="3883" y="2976"/>
            <a:chExt cx="1853" cy="1075"/>
          </a:xfrm>
        </p:grpSpPr>
        <p:sp>
          <p:nvSpPr>
            <p:cNvPr id="7" name="AutoShape 51">
              <a:extLst>
                <a:ext uri="{FF2B5EF4-FFF2-40B4-BE49-F238E27FC236}">
                  <a16:creationId xmlns:a16="http://schemas.microsoft.com/office/drawing/2014/main" xmlns="" id="{67F18960-EC16-4FBF-97FD-0F49759AD500}"/>
                </a:ext>
              </a:extLst>
            </p:cNvPr>
            <p:cNvSpPr/>
            <p:nvPr/>
          </p:nvSpPr>
          <p:spPr>
            <a:xfrm>
              <a:off x="3888" y="2976"/>
              <a:ext cx="1775" cy="1075"/>
            </a:xfrm>
            <a:prstGeom prst="wedgeRoundRectCallout">
              <a:avLst>
                <a:gd name="adj1" fmla="val -81260"/>
                <a:gd name="adj2" fmla="val 122398"/>
                <a:gd name="adj3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>
              <a:solidFill>
                <a:schemeClr val="accent3">
                  <a:lumMod val="50000"/>
                </a:scheme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>
                <a:defRPr/>
              </a:pPr>
              <a:endParaRPr lang="zh-CN" altLang="zh-CN" sz="2100" b="1" noProof="1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74769" name="Text Box 50">
              <a:extLst>
                <a:ext uri="{FF2B5EF4-FFF2-40B4-BE49-F238E27FC236}">
                  <a16:creationId xmlns:a16="http://schemas.microsoft.com/office/drawing/2014/main" xmlns="" id="{A9A4358E-E7F0-4EAC-8551-3A21A3D1B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" y="3020"/>
              <a:ext cx="1853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比一</a:t>
              </a:r>
              <a:r>
                <a:rPr lang="zh-CN" altLang="en-US" sz="21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比，这</a:t>
              </a:r>
              <a:r>
                <a:rPr lang="zh-CN" altLang="en-US" sz="21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些式子有什么共同点？</a:t>
              </a:r>
            </a:p>
          </p:txBody>
        </p:sp>
      </p:grpSp>
      <p:grpSp>
        <p:nvGrpSpPr>
          <p:cNvPr id="23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25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+mn-lt"/>
                  <a:cs typeface="Yuanti SC"/>
                </a:rPr>
                <a:t>探究新知</a:t>
              </a:r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56" grpId="0"/>
      <p:bldP spid="60" grpId="0"/>
      <p:bldP spid="61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72"/>
          <a:stretch/>
        </p:blipFill>
        <p:spPr>
          <a:xfrm>
            <a:off x="101709" y="500279"/>
            <a:ext cx="8560851" cy="4257599"/>
          </a:xfrm>
          <a:prstGeom prst="rect">
            <a:avLst/>
          </a:prstGeom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xmlns="" id="{188496F3-F39A-41B1-9107-2581F12BDAAF}"/>
              </a:ext>
            </a:extLst>
          </p:cNvPr>
          <p:cNvSpPr txBox="1"/>
          <p:nvPr/>
        </p:nvSpPr>
        <p:spPr>
          <a:xfrm>
            <a:off x="2567031" y="918973"/>
            <a:ext cx="5318620" cy="267765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noProof="1" smtClean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    </a:t>
            </a:r>
            <a:r>
              <a:rPr lang="zh-CN" altLang="en-US" sz="2800" b="1" noProof="1" smtClean="0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把</a:t>
            </a:r>
            <a:r>
              <a:rPr lang="zh-CN" altLang="en-US" sz="2800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一个多项式化为几个</a:t>
            </a:r>
            <a:r>
              <a:rPr lang="zh-CN" altLang="en-US" sz="2800" b="1" noProof="1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整式</a:t>
            </a:r>
            <a:r>
              <a:rPr lang="zh-CN" altLang="en-US" sz="2800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的</a:t>
            </a:r>
            <a:r>
              <a:rPr lang="zh-CN" altLang="en-US" sz="2800" b="1" noProof="1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乘积</a:t>
            </a:r>
            <a:r>
              <a:rPr lang="zh-CN" altLang="en-US" sz="2800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的形</a:t>
            </a:r>
            <a:r>
              <a:rPr lang="zh-CN" altLang="en-US" sz="2800" b="1" noProof="1" smtClean="0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式，像</a:t>
            </a:r>
            <a:r>
              <a:rPr lang="zh-CN" altLang="en-US" sz="2800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这样的式子变形叫做把这个多项式</a:t>
            </a:r>
            <a:r>
              <a:rPr lang="zh-CN" altLang="en-US" sz="2800" b="1" noProof="1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因式分</a:t>
            </a:r>
            <a:r>
              <a:rPr lang="zh-CN" altLang="en-US" sz="2800" b="1" noProof="1" smtClean="0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解</a:t>
            </a:r>
            <a:r>
              <a:rPr lang="zh-CN" altLang="en-US" sz="2800" b="1" noProof="1" smtClean="0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，也</a:t>
            </a:r>
            <a:r>
              <a:rPr lang="zh-CN" altLang="en-US" sz="2800" b="1" noProof="1">
                <a:solidFill>
                  <a:schemeClr val="bg1"/>
                </a:solidFill>
                <a:latin typeface="宋体" panose="02010600030101010101" pitchFamily="2" charset="-122"/>
                <a:cs typeface="+mn-ea"/>
              </a:rPr>
              <a:t>叫做把这个多项式</a:t>
            </a:r>
            <a:r>
              <a:rPr lang="zh-CN" altLang="en-US" sz="2800" b="1" noProof="1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分解因式</a:t>
            </a:r>
            <a:r>
              <a:rPr lang="en-US" altLang="zh-CN" sz="2800" b="1" noProof="1">
                <a:solidFill>
                  <a:srgbClr val="FFFF00"/>
                </a:solidFill>
                <a:latin typeface="宋体" panose="02010600030101010101" pitchFamily="2" charset="-122"/>
                <a:cs typeface="+mn-ea"/>
              </a:rPr>
              <a:t>.</a:t>
            </a:r>
            <a:endParaRPr lang="en-US" altLang="zh-CN" sz="2400" b="1" noProof="1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grpSp>
        <p:nvGrpSpPr>
          <p:cNvPr id="7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8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0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9">
            <a:extLst>
              <a:ext uri="{FF2B5EF4-FFF2-40B4-BE49-F238E27FC236}">
                <a16:creationId xmlns:a16="http://schemas.microsoft.com/office/drawing/2014/main" xmlns="" id="{A8550127-CCDB-4D0B-8B6B-EAEF0AF1A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388" y="2177016"/>
            <a:ext cx="44903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–1                                       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+1)(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–1)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43">
            <a:extLst>
              <a:ext uri="{FF2B5EF4-FFF2-40B4-BE49-F238E27FC236}">
                <a16:creationId xmlns:a16="http://schemas.microsoft.com/office/drawing/2014/main" xmlns="" id="{7F1B875A-EB4A-4A43-A9CF-13DF76A15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6938" y="1781175"/>
            <a:ext cx="12493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因式分解</a:t>
            </a: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xmlns="" id="{378294D8-5BC8-485A-99D6-3B7B9BD7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479675"/>
            <a:ext cx="12493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整式乘法</a:t>
            </a:r>
          </a:p>
        </p:txBody>
      </p:sp>
      <p:sp>
        <p:nvSpPr>
          <p:cNvPr id="23" name="Rectangle 46">
            <a:extLst>
              <a:ext uri="{FF2B5EF4-FFF2-40B4-BE49-F238E27FC236}">
                <a16:creationId xmlns:a16="http://schemas.microsoft.com/office/drawing/2014/main" xmlns="" id="{0E7F13AB-5C15-416F-AB1F-27BEB00A4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188" y="3292475"/>
            <a:ext cx="215315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–1 </a:t>
            </a:r>
            <a:r>
              <a:rPr lang="en-US" altLang="zh-CN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+1)(</a:t>
            </a:r>
            <a:r>
              <a:rPr lang="en-US" altLang="zh-CN" sz="21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–1)</a:t>
            </a:r>
            <a:endParaRPr lang="en-US" altLang="zh-CN" sz="2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48">
            <a:extLst>
              <a:ext uri="{FF2B5EF4-FFF2-40B4-BE49-F238E27FC236}">
                <a16:creationId xmlns:a16="http://schemas.microsoft.com/office/drawing/2014/main" xmlns="" id="{7C6E566E-44EC-4FFF-AE4E-57594429C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7550" y="2251075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49">
            <a:extLst>
              <a:ext uri="{FF2B5EF4-FFF2-40B4-BE49-F238E27FC236}">
                <a16:creationId xmlns:a16="http://schemas.microsoft.com/office/drawing/2014/main" xmlns="" id="{06F983EB-5E34-4BFE-A1BE-96AFA0E11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7550" y="2479675"/>
            <a:ext cx="1771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xmlns="" id="{570ADDF3-C111-4E56-94D0-C4CEC8ACE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161" y="3292475"/>
            <a:ext cx="37147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等式的特征：左边是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多项</a:t>
            </a:r>
            <a:r>
              <a:rPr lang="zh-CN" altLang="en-US" sz="21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式</a:t>
            </a:r>
            <a:r>
              <a:rPr lang="zh-CN" altLang="en-US" sz="2100" b="1" dirty="0" smtClean="0">
                <a:solidFill>
                  <a:srgbClr val="000000"/>
                </a:solidFill>
                <a:latin typeface="宋体" panose="02010600030101010101" pitchFamily="2" charset="-122"/>
              </a:rPr>
              <a:t>，右</a:t>
            </a:r>
            <a:r>
              <a:rPr lang="zh-CN" altLang="en-US" sz="2100" b="1" dirty="0">
                <a:solidFill>
                  <a:srgbClr val="000000"/>
                </a:solidFill>
                <a:latin typeface="宋体" panose="02010600030101010101" pitchFamily="2" charset="-122"/>
              </a:rPr>
              <a:t>边是</a:t>
            </a:r>
            <a:r>
              <a:rPr lang="zh-CN" altLang="en-US" sz="2100" b="1" dirty="0">
                <a:solidFill>
                  <a:srgbClr val="FF0000"/>
                </a:solidFill>
                <a:latin typeface="宋体" panose="02010600030101010101" pitchFamily="2" charset="-122"/>
              </a:rPr>
              <a:t>几个整式的乘积</a:t>
            </a:r>
            <a:endParaRPr lang="en-US" altLang="zh-CN" sz="2100" b="1" dirty="0">
              <a:latin typeface="宋体" panose="02010600030101010101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6126778-3E3B-40CC-BAF4-488130C490F7}"/>
              </a:ext>
            </a:extLst>
          </p:cNvPr>
          <p:cNvSpPr txBox="1"/>
          <p:nvPr/>
        </p:nvSpPr>
        <p:spPr>
          <a:xfrm>
            <a:off x="1925638" y="653846"/>
            <a:ext cx="480131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整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式乘法与因式分解有什么关系？</a:t>
            </a:r>
          </a:p>
        </p:txBody>
      </p:sp>
      <p:sp>
        <p:nvSpPr>
          <p:cNvPr id="9227" name="TextBox 28">
            <a:extLst>
              <a:ext uri="{FF2B5EF4-FFF2-40B4-BE49-F238E27FC236}">
                <a16:creationId xmlns:a16="http://schemas.microsoft.com/office/drawing/2014/main" xmlns="" id="{17C92DFC-4BA8-460D-955E-8B7BBA265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1198563"/>
            <a:ext cx="3262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是互为相反的变</a:t>
            </a:r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形，</a:t>
            </a:r>
            <a:r>
              <a:rPr lang="zh-CN" altLang="en-US" sz="24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即</a:t>
            </a:r>
            <a:endParaRPr lang="zh-CN" altLang="en-US" sz="2400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15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16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7871" y="653846"/>
            <a:ext cx="1755979" cy="455854"/>
            <a:chOff x="1745942" y="3988439"/>
            <a:chExt cx="1755979" cy="455854"/>
          </a:xfrm>
        </p:grpSpPr>
        <p:grpSp>
          <p:nvGrpSpPr>
            <p:cNvPr id="29" name="组合 28"/>
            <p:cNvGrpSpPr/>
            <p:nvPr/>
          </p:nvGrpSpPr>
          <p:grpSpPr>
            <a:xfrm>
              <a:off x="1975014" y="3988439"/>
              <a:ext cx="1526907" cy="411198"/>
              <a:chOff x="886455" y="800098"/>
              <a:chExt cx="1526907" cy="411198"/>
            </a:xfrm>
          </p:grpSpPr>
          <p:sp>
            <p:nvSpPr>
              <p:cNvPr id="31" name="流程图: 库存数据 30"/>
              <p:cNvSpPr/>
              <p:nvPr/>
            </p:nvSpPr>
            <p:spPr>
              <a:xfrm rot="10800000">
                <a:off x="886455" y="823976"/>
                <a:ext cx="1018992" cy="387320"/>
              </a:xfrm>
              <a:prstGeom prst="flowChartOnlineStorage">
                <a:avLst/>
              </a:prstGeom>
              <a:solidFill>
                <a:srgbClr val="9966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 smtClean="0">
                  <a:solidFill>
                    <a:prstClr val="white"/>
                  </a:solidFill>
                  <a:latin typeface="Times New Roman"/>
                  <a:ea typeface="微软雅黑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84408" y="800098"/>
                <a:ext cx="14289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2000" b="1" kern="0" dirty="0" smtClean="0">
                    <a:solidFill>
                      <a:prstClr val="white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想一想</a:t>
                </a:r>
              </a:p>
            </p:txBody>
          </p:sp>
        </p:grpSp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02" t="8041" r="13842" b="5246"/>
            <a:stretch/>
          </p:blipFill>
          <p:spPr bwMode="auto">
            <a:xfrm>
              <a:off x="1745942" y="4008572"/>
              <a:ext cx="395789" cy="43572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  <p:bldP spid="92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框 99">
            <a:extLst>
              <a:ext uri="{FF2B5EF4-FFF2-40B4-BE49-F238E27FC236}">
                <a16:creationId xmlns:a16="http://schemas.microsoft.com/office/drawing/2014/main" xmlns="" id="{A03A0274-3D1F-431D-BB2D-E7259E71F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819" y="1152045"/>
            <a:ext cx="73842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例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 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下列从左到右的变形中是因式分解的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有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　　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①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–1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)–1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；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②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1)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；</a:t>
            </a:r>
            <a:endParaRPr lang="en-US" altLang="zh-CN" sz="2400" b="1" dirty="0" smtClean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③(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–2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xy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i="1" dirty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baseline="30000" dirty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；</a:t>
            </a:r>
            <a:r>
              <a:rPr lang="en-US" altLang="zh-CN" sz="2400" b="1" dirty="0">
                <a:latin typeface="+mn-lt"/>
                <a:ea typeface="楷体" panose="02010609060101010101" pitchFamily="49" charset="-122"/>
              </a:rPr>
              <a:t>④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–9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baseline="30000" dirty="0" smtClean="0"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＋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)(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x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–3</a:t>
            </a:r>
            <a:r>
              <a:rPr lang="en-US" altLang="zh-CN" sz="2400" b="1" i="1" dirty="0" smtClean="0">
                <a:latin typeface="+mn-lt"/>
                <a:ea typeface="楷体" panose="02010609060101010101" pitchFamily="49" charset="-122"/>
              </a:rPr>
              <a:t>y</a:t>
            </a:r>
            <a:r>
              <a:rPr lang="en-US" altLang="zh-CN" sz="2400" b="1" dirty="0" smtClean="0">
                <a:latin typeface="+mn-lt"/>
                <a:ea typeface="楷体" panose="02010609060101010101" pitchFamily="49" charset="-122"/>
              </a:rPr>
              <a:t>)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．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A．1</a:t>
            </a:r>
            <a:r>
              <a:rPr lang="zh-CN" altLang="en-US" sz="2400" b="1" dirty="0">
                <a:latin typeface="+mn-lt"/>
                <a:ea typeface="楷体" panose="02010609060101010101" pitchFamily="49" charset="-122"/>
              </a:rPr>
              <a:t>个          B．2个           C．3个           D．4个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E56ED95-6304-4C36-841A-62A24FA5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4561" y="1273820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B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3AE215E-3B71-4D17-8E34-F75BC4009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44" y="3529551"/>
            <a:ext cx="7877261" cy="1164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CC0066"/>
            </a:solidFill>
            <a:prstDash val="dash"/>
            <a:round/>
            <a:headEnd/>
            <a:tailEnd/>
          </a:ln>
          <a:ex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方法总结：</a:t>
            </a:r>
            <a:r>
              <a:rPr lang="zh-CN" altLang="en-US" sz="2000" b="1" dirty="0">
                <a:latin typeface="宋体" panose="02010600030101010101" pitchFamily="2" charset="-122"/>
              </a:rPr>
              <a:t>因式分解与整式乘法是相反方向的变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形，即</a:t>
            </a:r>
            <a:r>
              <a:rPr lang="zh-CN" altLang="en-US" sz="2000" b="1" dirty="0">
                <a:latin typeface="宋体" panose="02010600030101010101" pitchFamily="2" charset="-122"/>
              </a:rPr>
              <a:t>互逆运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算，二</a:t>
            </a:r>
            <a:r>
              <a:rPr lang="zh-CN" altLang="en-US" sz="2000" b="1" dirty="0">
                <a:latin typeface="宋体" panose="02010600030101010101" pitchFamily="2" charset="-122"/>
              </a:rPr>
              <a:t>者是一个式子的不同表现形式．因式分解的右边是两个或几个因式积的形</a:t>
            </a:r>
            <a:r>
              <a:rPr lang="zh-CN" altLang="en-US" sz="2000" b="1" dirty="0" smtClean="0">
                <a:latin typeface="宋体" panose="02010600030101010101" pitchFamily="2" charset="-122"/>
              </a:rPr>
              <a:t>式，整</a:t>
            </a:r>
            <a:r>
              <a:rPr lang="zh-CN" altLang="en-US" sz="2000" b="1" dirty="0">
                <a:latin typeface="宋体" panose="02010600030101010101" pitchFamily="2" charset="-122"/>
              </a:rPr>
              <a:t>式乘法的右边是多项式的形式．</a:t>
            </a:r>
          </a:p>
        </p:txBody>
      </p:sp>
      <p:grpSp>
        <p:nvGrpSpPr>
          <p:cNvPr id="77832" name="组合 6">
            <a:extLst>
              <a:ext uri="{FF2B5EF4-FFF2-40B4-BE49-F238E27FC236}">
                <a16:creationId xmlns:a16="http://schemas.microsoft.com/office/drawing/2014/main" xmlns="" id="{FBBBB143-ADE7-4BA5-A8BE-03A3C9217130}"/>
              </a:ext>
            </a:extLst>
          </p:cNvPr>
          <p:cNvGrpSpPr>
            <a:grpSpLocks/>
          </p:cNvGrpSpPr>
          <p:nvPr/>
        </p:nvGrpSpPr>
        <p:grpSpPr bwMode="auto">
          <a:xfrm>
            <a:off x="708025" y="584200"/>
            <a:ext cx="1858963" cy="492125"/>
            <a:chOff x="427462" y="558483"/>
            <a:chExt cx="1858351" cy="492443"/>
          </a:xfrm>
        </p:grpSpPr>
        <p:grpSp>
          <p:nvGrpSpPr>
            <p:cNvPr id="77833" name="组合 5">
              <a:extLst>
                <a:ext uri="{FF2B5EF4-FFF2-40B4-BE49-F238E27FC236}">
                  <a16:creationId xmlns:a16="http://schemas.microsoft.com/office/drawing/2014/main" xmlns="" id="{00162854-8403-4E70-B049-BD3C8447E9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915" y="591581"/>
              <a:ext cx="1816898" cy="426248"/>
              <a:chOff x="2177651" y="-557614"/>
              <a:chExt cx="1816898" cy="426248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xmlns="" id="{F8C01033-AB18-41DD-BA76-886553D1AD72}"/>
                  </a:ext>
                </a:extLst>
              </p:cNvPr>
              <p:cNvSpPr/>
              <p:nvPr/>
            </p:nvSpPr>
            <p:spPr>
              <a:xfrm>
                <a:off x="2177459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68A96044-6E6C-4FED-8B18-EDE57E007D60}"/>
                  </a:ext>
                </a:extLst>
              </p:cNvPr>
              <p:cNvSpPr/>
              <p:nvPr/>
            </p:nvSpPr>
            <p:spPr>
              <a:xfrm>
                <a:off x="2507550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xmlns="" id="{5D936C48-95C0-4D5F-938A-B128554D7EE3}"/>
                  </a:ext>
                </a:extLst>
              </p:cNvPr>
              <p:cNvSpPr/>
              <p:nvPr/>
            </p:nvSpPr>
            <p:spPr>
              <a:xfrm>
                <a:off x="2837642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xmlns="" id="{41915459-0C13-4FB8-A3F1-CA620D5846EF}"/>
                  </a:ext>
                </a:extLst>
              </p:cNvPr>
              <p:cNvSpPr/>
              <p:nvPr/>
            </p:nvSpPr>
            <p:spPr>
              <a:xfrm>
                <a:off x="3167733" y="-557353"/>
                <a:ext cx="426897" cy="42572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xmlns="" id="{D687C55F-C72B-49C6-8A29-C3C7B1519D7B}"/>
                  </a:ext>
                </a:extLst>
              </p:cNvPr>
              <p:cNvSpPr/>
              <p:nvPr/>
            </p:nvSpPr>
            <p:spPr>
              <a:xfrm>
                <a:off x="3567652" y="-557353"/>
                <a:ext cx="426897" cy="425725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kumimoji="1" lang="zh-CN" altLang="en-US"/>
              </a:p>
            </p:txBody>
          </p:sp>
        </p:grpSp>
        <p:sp>
          <p:nvSpPr>
            <p:cNvPr id="77839" name="文本框 11">
              <a:extLst>
                <a:ext uri="{FF2B5EF4-FFF2-40B4-BE49-F238E27FC236}">
                  <a16:creationId xmlns:a16="http://schemas.microsoft.com/office/drawing/2014/main" xmlns="" id="{B85BD183-295B-4FF8-B91B-8569A1A37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462" y="558483"/>
              <a:ext cx="182995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dist" eaLnBrk="0" hangingPunct="0"/>
              <a:r>
                <a:rPr lang="zh-CN" altLang="en-US" sz="2600" b="1" dirty="0">
                  <a:solidFill>
                    <a:schemeClr val="bg1"/>
                  </a:solidFill>
                </a:rPr>
                <a:t>素养考点 </a:t>
              </a:r>
              <a:r>
                <a:rPr lang="en-US" altLang="zh-CN" sz="26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CN" altLang="en-US" sz="26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77840" name="文本框 5">
            <a:extLst>
              <a:ext uri="{FF2B5EF4-FFF2-40B4-BE49-F238E27FC236}">
                <a16:creationId xmlns:a16="http://schemas.microsoft.com/office/drawing/2014/main" xmlns="" id="{CC3F207C-1E53-440E-9CD3-7BC157AD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561990"/>
            <a:ext cx="307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因式分解变形的识别</a:t>
            </a:r>
          </a:p>
        </p:txBody>
      </p:sp>
      <p:grpSp>
        <p:nvGrpSpPr>
          <p:cNvPr id="18" name="组合 2">
            <a:extLst>
              <a:ext uri="{FF2B5EF4-FFF2-40B4-BE49-F238E27FC236}">
                <a16:creationId xmlns:a16="http://schemas.microsoft.com/office/drawing/2014/main" xmlns="" id="{29B3B35D-1904-4367-8409-D4461FB8620D}"/>
              </a:ext>
            </a:extLst>
          </p:cNvPr>
          <p:cNvGrpSpPr>
            <a:grpSpLocks/>
          </p:cNvGrpSpPr>
          <p:nvPr/>
        </p:nvGrpSpPr>
        <p:grpSpPr bwMode="auto">
          <a:xfrm>
            <a:off x="-11739" y="-64388"/>
            <a:ext cx="2006600" cy="478472"/>
            <a:chOff x="123" y="40"/>
            <a:chExt cx="3160" cy="753"/>
          </a:xfrm>
        </p:grpSpPr>
        <p:cxnSp>
          <p:nvCxnSpPr>
            <p:cNvPr id="19" name="直线连接符 23">
              <a:extLst>
                <a:ext uri="{FF2B5EF4-FFF2-40B4-BE49-F238E27FC236}">
                  <a16:creationId xmlns:a16="http://schemas.microsoft.com/office/drawing/2014/main" xmlns="" id="{D219B93D-E538-4225-9FD3-F24A4939D37A}"/>
                </a:ext>
              </a:extLst>
            </p:cNvPr>
            <p:cNvCxnSpPr/>
            <p:nvPr/>
          </p:nvCxnSpPr>
          <p:spPr>
            <a:xfrm>
              <a:off x="123" y="777"/>
              <a:ext cx="3160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8">
              <a:extLst>
                <a:ext uri="{FF2B5EF4-FFF2-40B4-BE49-F238E27FC236}">
                  <a16:creationId xmlns:a16="http://schemas.microsoft.com/office/drawing/2014/main" xmlns="" id="{33454298-29FC-4E3F-8E2F-C3A129841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" y="40"/>
              <a:ext cx="2310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探究新知</a:t>
              </a:r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xmlns="" id="{A4026D28-8E6E-4A38-9F4D-62DB5EB6F0E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248" y="183"/>
              <a:ext cx="568" cy="505"/>
            </a:xfrm>
            <a:custGeom>
              <a:avLst/>
              <a:gdLst>
                <a:gd name="T0" fmla="*/ 127 w 167"/>
                <a:gd name="T1" fmla="*/ 22 h 148"/>
                <a:gd name="T2" fmla="*/ 74 w 167"/>
                <a:gd name="T3" fmla="*/ 0 h 148"/>
                <a:gd name="T4" fmla="*/ 0 w 167"/>
                <a:gd name="T5" fmla="*/ 74 h 148"/>
                <a:gd name="T6" fmla="*/ 74 w 167"/>
                <a:gd name="T7" fmla="*/ 148 h 148"/>
                <a:gd name="T8" fmla="*/ 143 w 167"/>
                <a:gd name="T9" fmla="*/ 99 h 148"/>
                <a:gd name="T10" fmla="*/ 70 w 167"/>
                <a:gd name="T11" fmla="*/ 79 h 148"/>
                <a:gd name="T12" fmla="*/ 127 w 167"/>
                <a:gd name="T13" fmla="*/ 22 h 148"/>
                <a:gd name="T14" fmla="*/ 147 w 167"/>
                <a:gd name="T15" fmla="*/ 19 h 148"/>
                <a:gd name="T16" fmla="*/ 93 w 167"/>
                <a:gd name="T17" fmla="*/ 73 h 148"/>
                <a:gd name="T18" fmla="*/ 164 w 167"/>
                <a:gd name="T19" fmla="*/ 92 h 148"/>
                <a:gd name="T20" fmla="*/ 167 w 167"/>
                <a:gd name="T21" fmla="*/ 69 h 148"/>
                <a:gd name="T22" fmla="*/ 147 w 167"/>
                <a:gd name="T23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48">
                  <a:moveTo>
                    <a:pt x="127" y="22"/>
                  </a:moveTo>
                  <a:cubicBezTo>
                    <a:pt x="113" y="8"/>
                    <a:pt x="9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06" y="148"/>
                    <a:pt x="133" y="127"/>
                    <a:pt x="143" y="99"/>
                  </a:cubicBezTo>
                  <a:cubicBezTo>
                    <a:pt x="70" y="79"/>
                    <a:pt x="70" y="79"/>
                    <a:pt x="70" y="79"/>
                  </a:cubicBezTo>
                  <a:lnTo>
                    <a:pt x="127" y="22"/>
                  </a:lnTo>
                  <a:close/>
                  <a:moveTo>
                    <a:pt x="147" y="19"/>
                  </a:moveTo>
                  <a:cubicBezTo>
                    <a:pt x="93" y="73"/>
                    <a:pt x="93" y="73"/>
                    <a:pt x="93" y="73"/>
                  </a:cubicBezTo>
                  <a:cubicBezTo>
                    <a:pt x="164" y="92"/>
                    <a:pt x="164" y="92"/>
                    <a:pt x="164" y="92"/>
                  </a:cubicBezTo>
                  <a:cubicBezTo>
                    <a:pt x="166" y="85"/>
                    <a:pt x="167" y="77"/>
                    <a:pt x="167" y="69"/>
                  </a:cubicBezTo>
                  <a:cubicBezTo>
                    <a:pt x="167" y="50"/>
                    <a:pt x="160" y="32"/>
                    <a:pt x="147" y="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en-US" dirty="0">
                <a:solidFill>
                  <a:srgbClr val="000000"/>
                </a:solidFill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054">
            <a:extLst>
              <a:ext uri="{FF2B5EF4-FFF2-40B4-BE49-F238E27FC236}">
                <a16:creationId xmlns:a16="http://schemas.microsoft.com/office/drawing/2014/main" xmlns="" id="{EAB19F9F-FB30-4E8A-B725-96C19728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955" y="552680"/>
            <a:ext cx="6934200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ea typeface="楷体" panose="02010609060101010101" pitchFamily="49" charset="-122"/>
              </a:rPr>
              <a:t>. 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在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下列等式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中，从</a:t>
            </a: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左到右的变形是因式分解的有 </a:t>
            </a:r>
            <a:r>
              <a:rPr lang="zh-CN" altLang="en-US" sz="2400" b="1" u="sng" dirty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         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不是因式分解的，请说明原因</a:t>
            </a:r>
            <a:r>
              <a:rPr lang="en-US" altLang="zh-CN" sz="2400" b="1" dirty="0" smtClean="0">
                <a:solidFill>
                  <a:srgbClr val="000000"/>
                </a:solidFill>
                <a:latin typeface="+mn-lt"/>
                <a:ea typeface="楷体" panose="02010609060101010101" pitchFamily="49" charset="-122"/>
              </a:rPr>
              <a:t>.</a:t>
            </a:r>
            <a:r>
              <a:rPr lang="zh-CN" altLang="en-US" sz="2400" b="1" dirty="0" smtClean="0">
                <a:latin typeface="+mn-lt"/>
                <a:ea typeface="楷体" panose="02010609060101010101" pitchFamily="49" charset="-122"/>
              </a:rPr>
              <a:t>          </a:t>
            </a:r>
            <a:endParaRPr lang="zh-CN" altLang="en-US" sz="2400" b="1" dirty="0"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79874" name="Rectangle 2055">
            <a:extLst>
              <a:ext uri="{FF2B5EF4-FFF2-40B4-BE49-F238E27FC236}">
                <a16:creationId xmlns:a16="http://schemas.microsoft.com/office/drawing/2014/main" xmlns="" id="{9466F51D-90CF-415F-9299-D977ED77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1722438"/>
            <a:ext cx="419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①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9875" name="Rectangle 2057">
            <a:extLst>
              <a:ext uri="{FF2B5EF4-FFF2-40B4-BE49-F238E27FC236}">
                <a16:creationId xmlns:a16="http://schemas.microsoft.com/office/drawing/2014/main" xmlns="" id="{76FB2FA3-3EDA-4925-BF3B-259014C4F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227263"/>
            <a:ext cx="4191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②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9876" name="Rectangle 2059">
            <a:extLst>
              <a:ext uri="{FF2B5EF4-FFF2-40B4-BE49-F238E27FC236}">
                <a16:creationId xmlns:a16="http://schemas.microsoft.com/office/drawing/2014/main" xmlns="" id="{47BE384A-8F7F-443E-9B7E-28D7C3CE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2773363"/>
            <a:ext cx="419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③</a:t>
            </a:r>
          </a:p>
        </p:txBody>
      </p:sp>
      <p:sp>
        <p:nvSpPr>
          <p:cNvPr id="79877" name="Rectangle 2061">
            <a:extLst>
              <a:ext uri="{FF2B5EF4-FFF2-40B4-BE49-F238E27FC236}">
                <a16:creationId xmlns:a16="http://schemas.microsoft.com/office/drawing/2014/main" xmlns="" id="{4C637A38-97F1-40C3-ABA9-8328BC066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3241675"/>
            <a:ext cx="4191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④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9878" name="Rectangle 2062">
            <a:extLst>
              <a:ext uri="{FF2B5EF4-FFF2-40B4-BE49-F238E27FC236}">
                <a16:creationId xmlns:a16="http://schemas.microsoft.com/office/drawing/2014/main" xmlns="" id="{48FCED16-9148-48C7-9CFC-BBB998981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3805238"/>
            <a:ext cx="3603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⑤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9879" name="Object 15">
            <a:extLst>
              <a:ext uri="{FF2B5EF4-FFF2-40B4-BE49-F238E27FC236}">
                <a16:creationId xmlns:a16="http://schemas.microsoft.com/office/drawing/2014/main" xmlns="" id="{9BEF80FC-836B-468F-9D07-40807A392B28}"/>
              </a:ext>
            </a:extLst>
          </p:cNvPr>
          <p:cNvGraphicFramePr>
            <a:graphicFrameLocks/>
          </p:cNvGraphicFramePr>
          <p:nvPr/>
        </p:nvGraphicFramePr>
        <p:xfrm>
          <a:off x="3448050" y="3659188"/>
          <a:ext cx="36036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1" r:id="rId3" imgW="152532" imgH="394042" progId="Equation.DSMT4">
                  <p:embed/>
                </p:oleObj>
              </mc:Choice>
              <mc:Fallback>
                <p:oleObj r:id="rId3" imgW="152532" imgH="394042" progId="Equation.DSMT4">
                  <p:embed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659188"/>
                        <a:ext cx="360363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0" name="Rectangle 2064">
            <a:extLst>
              <a:ext uri="{FF2B5EF4-FFF2-40B4-BE49-F238E27FC236}">
                <a16:creationId xmlns:a16="http://schemas.microsoft.com/office/drawing/2014/main" xmlns="" id="{E54910D9-543A-4B7E-B210-AA37653F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4298950"/>
            <a:ext cx="441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宋体" panose="02010600030101010101" pitchFamily="2" charset="-122"/>
              </a:rPr>
              <a:t>⑥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" name="Rectangle 2066">
            <a:extLst>
              <a:ext uri="{FF2B5EF4-FFF2-40B4-BE49-F238E27FC236}">
                <a16:creationId xmlns:a16="http://schemas.microsoft.com/office/drawing/2014/main" xmlns="" id="{4AA93DB3-97E5-4887-BBE5-3EEA5849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781" y="1209675"/>
            <a:ext cx="4508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③</a:t>
            </a:r>
          </a:p>
        </p:txBody>
      </p:sp>
      <p:sp>
        <p:nvSpPr>
          <p:cNvPr id="29" name="Rectangle 2067">
            <a:extLst>
              <a:ext uri="{FF2B5EF4-FFF2-40B4-BE49-F238E27FC236}">
                <a16:creationId xmlns:a16="http://schemas.microsoft.com/office/drawing/2014/main" xmlns="" id="{01AB3390-6C21-484C-A2EE-46F7E2F26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1357" y="1209675"/>
            <a:ext cx="4508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⑥</a:t>
            </a:r>
            <a:endParaRPr lang="en-US" altLang="zh-CN" sz="21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3" name="TextBox 30">
            <a:extLst>
              <a:ext uri="{FF2B5EF4-FFF2-40B4-BE49-F238E27FC236}">
                <a16:creationId xmlns:a16="http://schemas.microsoft.com/office/drawing/2014/main" xmlns="" id="{208F805E-787D-4B5E-B296-DA654792C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719263"/>
            <a:ext cx="25426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latin typeface="Times New Roman" panose="02020603050405020304" pitchFamily="18" charset="0"/>
              </a:rPr>
              <a:t>am+bm+c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=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m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(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a+b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)+</a:t>
            </a:r>
            <a:r>
              <a:rPr lang="en-US" altLang="zh-CN" sz="2100" b="1" i="1" dirty="0">
                <a:latin typeface="Times New Roman" panose="02020603050405020304" pitchFamily="18" charset="0"/>
              </a:rPr>
              <a:t>c</a:t>
            </a:r>
            <a:endParaRPr lang="en-US" altLang="zh-CN" sz="2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4" name="TextBox 31">
            <a:extLst>
              <a:ext uri="{FF2B5EF4-FFF2-40B4-BE49-F238E27FC236}">
                <a16:creationId xmlns:a16="http://schemas.microsoft.com/office/drawing/2014/main" xmlns="" id="{4771574F-1794-42BE-B5A9-9D083ECB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2232025"/>
            <a:ext cx="172561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</a:rPr>
              <a:t>24</a:t>
            </a:r>
            <a:r>
              <a:rPr lang="en-US" altLang="zh-CN" sz="2100" b="1" i="1"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100" b="1" i="1">
                <a:latin typeface="Times New Roman" panose="02020603050405020304" pitchFamily="18" charset="0"/>
              </a:rPr>
              <a:t>y</a:t>
            </a:r>
            <a:r>
              <a:rPr lang="en-US" altLang="zh-CN" sz="2100" b="1">
                <a:latin typeface="Times New Roman" panose="02020603050405020304" pitchFamily="18" charset="0"/>
              </a:rPr>
              <a:t>=3</a:t>
            </a:r>
            <a:r>
              <a:rPr lang="en-US" altLang="zh-CN" sz="2100" b="1" i="1">
                <a:latin typeface="Times New Roman" panose="02020603050405020304" pitchFamily="18" charset="0"/>
              </a:rPr>
              <a:t>x</a:t>
            </a:r>
            <a:r>
              <a:rPr lang="en-US" altLang="zh-CN" sz="2100" b="1">
                <a:latin typeface="Times New Roman" panose="02020603050405020304" pitchFamily="18" charset="0"/>
              </a:rPr>
              <a:t> </a:t>
            </a:r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altLang="zh-CN" sz="2100" b="1">
                <a:latin typeface="Times New Roman" panose="02020603050405020304" pitchFamily="18" charset="0"/>
              </a:rPr>
              <a:t>8</a:t>
            </a:r>
            <a:r>
              <a:rPr lang="en-US" altLang="zh-CN" sz="2100" b="1" i="1">
                <a:latin typeface="Times New Roman" panose="02020603050405020304" pitchFamily="18" charset="0"/>
              </a:rPr>
              <a:t>xy</a:t>
            </a:r>
            <a:endParaRPr lang="en-US" altLang="zh-CN" sz="21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5" name="TextBox 32">
            <a:extLst>
              <a:ext uri="{FF2B5EF4-FFF2-40B4-BE49-F238E27FC236}">
                <a16:creationId xmlns:a16="http://schemas.microsoft.com/office/drawing/2014/main" xmlns="" id="{7F2BBD68-43ED-4138-82AF-BDA51533D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2754313"/>
            <a:ext cx="20185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–1=(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+1)(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–1)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6" name="TextBox 33">
            <a:extLst>
              <a:ext uri="{FF2B5EF4-FFF2-40B4-BE49-F238E27FC236}">
                <a16:creationId xmlns:a16="http://schemas.microsoft.com/office/drawing/2014/main" xmlns="" id="{EDC50FD6-6F83-440B-9992-90E81DE9D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3240088"/>
            <a:ext cx="22365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 smtClean="0">
                <a:latin typeface="Times New Roman" panose="02020603050405020304" pitchFamily="18" charset="0"/>
              </a:rPr>
              <a:t>(2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+1)</a:t>
            </a:r>
            <a:r>
              <a:rPr lang="en-US" altLang="zh-CN" sz="21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=4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+4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+1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7" name="TextBox 34">
            <a:extLst>
              <a:ext uri="{FF2B5EF4-FFF2-40B4-BE49-F238E27FC236}">
                <a16:creationId xmlns:a16="http://schemas.microsoft.com/office/drawing/2014/main" xmlns="" id="{B0DBA1A4-CF4E-405F-9671-E9EA68930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3813175"/>
            <a:ext cx="194796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=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(1</a:t>
            </a:r>
            <a:r>
              <a:rPr lang="en-US" altLang="zh-CN" sz="2100" b="1" dirty="0">
                <a:latin typeface="Times New Roman" panose="02020603050405020304" pitchFamily="18" charset="0"/>
              </a:rPr>
              <a:t>+      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)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888" name="TextBox 35">
            <a:extLst>
              <a:ext uri="{FF2B5EF4-FFF2-40B4-BE49-F238E27FC236}">
                <a16:creationId xmlns:a16="http://schemas.microsoft.com/office/drawing/2014/main" xmlns="" id="{845F520B-098C-46A8-AD61-E1A6110B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3588" y="4344988"/>
            <a:ext cx="26597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100" b="1" dirty="0" smtClean="0">
                <a:latin typeface="Times New Roman" panose="02020603050405020304" pitchFamily="18" charset="0"/>
              </a:rPr>
              <a:t>2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+4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+6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z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=2(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x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+2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y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+3</a:t>
            </a:r>
            <a:r>
              <a:rPr lang="en-US" altLang="zh-CN" sz="2100" b="1" i="1" dirty="0" smtClean="0">
                <a:latin typeface="Times New Roman" panose="02020603050405020304" pitchFamily="18" charset="0"/>
              </a:rPr>
              <a:t>z</a:t>
            </a:r>
            <a:r>
              <a:rPr lang="en-US" altLang="zh-CN" sz="2100" b="1" dirty="0" smtClean="0">
                <a:latin typeface="Times New Roman" panose="02020603050405020304" pitchFamily="18" charset="0"/>
              </a:rPr>
              <a:t>)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7" name="TextBox 36">
            <a:extLst>
              <a:ext uri="{FF2B5EF4-FFF2-40B4-BE49-F238E27FC236}">
                <a16:creationId xmlns:a16="http://schemas.microsoft.com/office/drawing/2014/main" xmlns="" id="{C02D3AF3-6E30-4998-AFF7-765FFE2DE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36725"/>
            <a:ext cx="2339102" cy="41549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最后不是积的运算</a:t>
            </a:r>
          </a:p>
        </p:txBody>
      </p:sp>
      <p:sp>
        <p:nvSpPr>
          <p:cNvPr id="2068" name="TextBox 37">
            <a:extLst>
              <a:ext uri="{FF2B5EF4-FFF2-40B4-BE49-F238E27FC236}">
                <a16:creationId xmlns:a16="http://schemas.microsoft.com/office/drawing/2014/main" xmlns="" id="{DD4C19C2-8731-44CC-ADEC-E41C409B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246313"/>
            <a:ext cx="3241675" cy="41275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因式分解的对象是</a:t>
            </a:r>
            <a:r>
              <a:rPr lang="zh-CN" altLang="en-US" sz="2100" b="1" dirty="0" smtClean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多项式</a:t>
            </a:r>
            <a:endParaRPr lang="zh-CN" altLang="en-US" sz="2100" b="1" dirty="0">
              <a:solidFill>
                <a:srgbClr val="0000FF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069" name="TextBox 38">
            <a:extLst>
              <a:ext uri="{FF2B5EF4-FFF2-40B4-BE49-F238E27FC236}">
                <a16:creationId xmlns:a16="http://schemas.microsoft.com/office/drawing/2014/main" xmlns="" id="{10CFE2B9-1FDB-4435-9BF0-9B6495890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3260725"/>
            <a:ext cx="1531188" cy="41549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是整式乘法</a:t>
            </a:r>
          </a:p>
        </p:txBody>
      </p:sp>
      <p:sp>
        <p:nvSpPr>
          <p:cNvPr id="2070" name="TextBox 39">
            <a:extLst>
              <a:ext uri="{FF2B5EF4-FFF2-40B4-BE49-F238E27FC236}">
                <a16:creationId xmlns:a16="http://schemas.microsoft.com/office/drawing/2014/main" xmlns="" id="{FCAF22F9-1594-435B-AF72-EE6591BE0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25" y="3813175"/>
            <a:ext cx="2608406" cy="415498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2100" b="1" dirty="0">
                <a:solidFill>
                  <a:srgbClr val="0000FF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每个因式必须是整式</a:t>
            </a:r>
          </a:p>
        </p:txBody>
      </p:sp>
      <p:grpSp>
        <p:nvGrpSpPr>
          <p:cNvPr id="26" name="组合 5">
            <a:extLst>
              <a:ext uri="{FF2B5EF4-FFF2-40B4-BE49-F238E27FC236}">
                <a16:creationId xmlns:a16="http://schemas.microsoft.com/office/drawing/2014/main" xmlns="" id="{39DFA8DF-1134-481F-8F53-547D59664CF2}"/>
              </a:ext>
            </a:extLst>
          </p:cNvPr>
          <p:cNvGrpSpPr>
            <a:grpSpLocks/>
          </p:cNvGrpSpPr>
          <p:nvPr/>
        </p:nvGrpSpPr>
        <p:grpSpPr bwMode="auto">
          <a:xfrm>
            <a:off x="-6758" y="-60088"/>
            <a:ext cx="2006600" cy="477838"/>
            <a:chOff x="248" y="45"/>
            <a:chExt cx="3160" cy="752"/>
          </a:xfrm>
        </p:grpSpPr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xmlns="" id="{F3F5FC7B-95F2-4681-BEBE-8F3D1EAE1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" y="45"/>
              <a:ext cx="2310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500" b="1" dirty="0">
                  <a:latin typeface="宋体" panose="02010600030101010101" pitchFamily="2" charset="-122"/>
                  <a:cs typeface="Yuanti SC"/>
                </a:rPr>
                <a:t>巩固练习</a:t>
              </a:r>
            </a:p>
          </p:txBody>
        </p:sp>
        <p:grpSp>
          <p:nvGrpSpPr>
            <p:cNvPr id="30" name="组合 2">
              <a:extLst>
                <a:ext uri="{FF2B5EF4-FFF2-40B4-BE49-F238E27FC236}">
                  <a16:creationId xmlns:a16="http://schemas.microsoft.com/office/drawing/2014/main" xmlns="" id="{9CD3EE6C-5213-43B5-AD7F-E307042ADF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" y="196"/>
              <a:ext cx="3160" cy="581"/>
              <a:chOff x="248" y="196"/>
              <a:chExt cx="3160" cy="581"/>
            </a:xfrm>
          </p:grpSpPr>
          <p:cxnSp>
            <p:nvCxnSpPr>
              <p:cNvPr id="31" name="直线连接符 14">
                <a:extLst>
                  <a:ext uri="{FF2B5EF4-FFF2-40B4-BE49-F238E27FC236}">
                    <a16:creationId xmlns:a16="http://schemas.microsoft.com/office/drawing/2014/main" xmlns="" id="{B7153DB6-28E4-417C-A8DA-B8096840237E}"/>
                  </a:ext>
                </a:extLst>
              </p:cNvPr>
              <p:cNvCxnSpPr/>
              <p:nvPr/>
            </p:nvCxnSpPr>
            <p:spPr>
              <a:xfrm>
                <a:off x="248" y="777"/>
                <a:ext cx="3160" cy="0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Freeform 74">
                <a:extLst>
                  <a:ext uri="{FF2B5EF4-FFF2-40B4-BE49-F238E27FC236}">
                    <a16:creationId xmlns:a16="http://schemas.microsoft.com/office/drawing/2014/main" xmlns="" id="{04ABE3DF-6C5D-4827-B00C-1F7B01F580F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352" y="196"/>
                <a:ext cx="565" cy="500"/>
              </a:xfrm>
              <a:custGeom>
                <a:avLst/>
                <a:gdLst>
                  <a:gd name="T0" fmla="*/ 127 w 167"/>
                  <a:gd name="T1" fmla="*/ 22 h 148"/>
                  <a:gd name="T2" fmla="*/ 74 w 167"/>
                  <a:gd name="T3" fmla="*/ 0 h 148"/>
                  <a:gd name="T4" fmla="*/ 0 w 167"/>
                  <a:gd name="T5" fmla="*/ 74 h 148"/>
                  <a:gd name="T6" fmla="*/ 74 w 167"/>
                  <a:gd name="T7" fmla="*/ 148 h 148"/>
                  <a:gd name="T8" fmla="*/ 143 w 167"/>
                  <a:gd name="T9" fmla="*/ 99 h 148"/>
                  <a:gd name="T10" fmla="*/ 70 w 167"/>
                  <a:gd name="T11" fmla="*/ 79 h 148"/>
                  <a:gd name="T12" fmla="*/ 127 w 167"/>
                  <a:gd name="T13" fmla="*/ 22 h 148"/>
                  <a:gd name="T14" fmla="*/ 147 w 167"/>
                  <a:gd name="T15" fmla="*/ 19 h 148"/>
                  <a:gd name="T16" fmla="*/ 93 w 167"/>
                  <a:gd name="T17" fmla="*/ 73 h 148"/>
                  <a:gd name="T18" fmla="*/ 164 w 167"/>
                  <a:gd name="T19" fmla="*/ 92 h 148"/>
                  <a:gd name="T20" fmla="*/ 167 w 167"/>
                  <a:gd name="T21" fmla="*/ 69 h 148"/>
                  <a:gd name="T22" fmla="*/ 147 w 167"/>
                  <a:gd name="T23" fmla="*/ 1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7" h="148">
                    <a:moveTo>
                      <a:pt x="127" y="22"/>
                    </a:moveTo>
                    <a:cubicBezTo>
                      <a:pt x="113" y="8"/>
                      <a:pt x="95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5"/>
                      <a:pt x="33" y="148"/>
                      <a:pt x="74" y="148"/>
                    </a:cubicBezTo>
                    <a:cubicBezTo>
                      <a:pt x="106" y="148"/>
                      <a:pt x="133" y="127"/>
                      <a:pt x="143" y="99"/>
                    </a:cubicBezTo>
                    <a:cubicBezTo>
                      <a:pt x="70" y="79"/>
                      <a:pt x="70" y="79"/>
                      <a:pt x="70" y="79"/>
                    </a:cubicBezTo>
                    <a:lnTo>
                      <a:pt x="127" y="22"/>
                    </a:lnTo>
                    <a:close/>
                    <a:moveTo>
                      <a:pt x="147" y="19"/>
                    </a:moveTo>
                    <a:cubicBezTo>
                      <a:pt x="93" y="73"/>
                      <a:pt x="93" y="73"/>
                      <a:pt x="93" y="73"/>
                    </a:cubicBezTo>
                    <a:cubicBezTo>
                      <a:pt x="164" y="92"/>
                      <a:pt x="164" y="92"/>
                      <a:pt x="164" y="92"/>
                    </a:cubicBezTo>
                    <a:cubicBezTo>
                      <a:pt x="166" y="85"/>
                      <a:pt x="167" y="77"/>
                      <a:pt x="167" y="69"/>
                    </a:cubicBezTo>
                    <a:cubicBezTo>
                      <a:pt x="167" y="50"/>
                      <a:pt x="160" y="32"/>
                      <a:pt x="147" y="1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3" y="611293"/>
            <a:ext cx="598091" cy="59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2067" grpId="0" animBg="1"/>
      <p:bldP spid="2068" grpId="0" animBg="1"/>
      <p:bldP spid="2069" grpId="0" animBg="1"/>
      <p:bldP spid="207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b3957696-8366-4446-a0e2-e28aea504f3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i"/>
  <p:tag name="KSO_WM_UNIT_INDEX" val="1_1_1"/>
  <p:tag name="KSO_WM_UNIT_ID" val="diagram20187637_2*n_h_i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54"/>
  <p:tag name="KSO_WM_UNIT_HIGHLIGHT" val="0"/>
  <p:tag name="KSO_WM_UNIT_COMPATIBLE" val="0"/>
  <p:tag name="KSO_WM_DIAGRAM_GROUP_CODE" val="n1-1"/>
  <p:tag name="KSO_WM_UNIT_TYPE" val="n_h_a"/>
  <p:tag name="KSO_WM_UNIT_INDEX" val="1_1_1"/>
  <p:tag name="KSO_WM_UNIT_ID" val="diagram20187637_2*n_h_a*1_1_1"/>
  <p:tag name="KSO_WM_TEMPLATE_CATEGORY" val="diagram"/>
  <p:tag name="KSO_WM_TEMPLATE_INDEX" val="20187637"/>
  <p:tag name="KSO_WM_UNIT_LAYERLEVEL" val="1_1_1"/>
  <p:tag name="KSO_WM_TAG_VERSION" val="1.0"/>
  <p:tag name="KSO_WM_BEAUTIFY_FLAG" val="#wm#"/>
  <p:tag name="KSO_WM_UNIT_PRESET_TEXT" val="添加标题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1_1"/>
  <p:tag name="KSO_WM_UNIT_ID" val="diagram20187637_2*n_h_h_i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DIAGRAM_GROUP_CODE" val="n1-1"/>
  <p:tag name="KSO_WM_UNIT_TYPE" val="n_h_h_i"/>
  <p:tag name="KSO_WM_UNIT_INDEX" val="1_2_2_1"/>
  <p:tag name="KSO_WM_UNIT_ID" val="diagram20187637_2*n_h_h_i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1_1"/>
  <p:tag name="KSO_WM_UNIT_ID" val="diagram20187637_2*n_h_h_a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1_1"/>
  <p:tag name="KSO_WM_UNIT_ID" val="diagram20187637_2*n_h_h_f*1_2_1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VALUE" val="16"/>
  <p:tag name="KSO_WM_UNIT_HIGHLIGHT" val="0"/>
  <p:tag name="KSO_WM_UNIT_COMPATIBLE" val="0"/>
  <p:tag name="KSO_WM_DIAGRAM_GROUP_CODE" val="n1-1"/>
  <p:tag name="KSO_WM_UNIT_TYPE" val="n_h_h_a"/>
  <p:tag name="KSO_WM_UNIT_INDEX" val="1_2_2_1"/>
  <p:tag name="KSO_WM_UNIT_ID" val="diagram20187637_2*n_h_h_a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38"/>
  <p:tag name="KSO_WM_UNIT_HIGHLIGHT" val="0"/>
  <p:tag name="KSO_WM_UNIT_COMPATIBLE" val="0"/>
  <p:tag name="KSO_WM_DIAGRAM_GROUP_CODE" val="n1-1"/>
  <p:tag name="KSO_WM_UNIT_TYPE" val="n_h_h_f"/>
  <p:tag name="KSO_WM_UNIT_INDEX" val="1_2_2_1"/>
  <p:tag name="KSO_WM_UNIT_ID" val="diagram20187637_2*n_h_h_f*1_2_2_1"/>
  <p:tag name="KSO_WM_TEMPLATE_CATEGORY" val="diagram"/>
  <p:tag name="KSO_WM_TEMPLATE_INDEX" val="20187637"/>
  <p:tag name="KSO_WM_UNIT_LAYERLEVEL" val="1_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《七彩课堂》课件模板（新）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Pages>0</Pages>
  <Words>2184</Words>
  <Characters>0</Characters>
  <Application>Microsoft Office PowerPoint</Application>
  <DocSecurity>0</DocSecurity>
  <PresentationFormat>全屏显示(16:9)</PresentationFormat>
  <Lines>0</Lines>
  <Paragraphs>313</Paragraphs>
  <Slides>34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《七彩课堂》课件模板（新）</vt:lpstr>
      <vt:lpstr>1_《七彩课堂》课件模板（新）</vt:lpstr>
      <vt:lpstr>MathType 6.0 Equation</vt:lpstr>
      <vt:lpstr>Microsoft 公式 3.0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Administrator</cp:lastModifiedBy>
  <cp:revision>1132</cp:revision>
  <dcterms:created xsi:type="dcterms:W3CDTF">2016-01-14T07:05:12Z</dcterms:created>
  <dcterms:modified xsi:type="dcterms:W3CDTF">2020-04-27T08:28:12Z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